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BM Hanna" panose="020B0604020202020204" charset="-127"/>
      <p:regular r:id="rId19"/>
    </p:embeddedFont>
    <p:embeddedFont>
      <p:font typeface="Agrandir Bold" panose="020B0604020202020204" charset="0"/>
      <p:regular r:id="rId20"/>
    </p:embeddedFont>
    <p:embeddedFont>
      <p:font typeface="Agrandir Medium" panose="020B0604020202020204" charset="0"/>
      <p:regular r:id="rId21"/>
    </p:embeddedFont>
    <p:embeddedFont>
      <p:font typeface="Bio Rhyme Expanded Ultra-Bold" panose="020B0604020202020204" charset="0"/>
      <p:regular r:id="rId22"/>
    </p:embeddedFont>
    <p:embeddedFont>
      <p:font typeface="Calibri" panose="020F0502020204030204" pitchFamily="34" charset="0"/>
      <p:regular r:id="rId23"/>
      <p:bold r:id="rId24"/>
      <p:italic r:id="rId25"/>
      <p:boldItalic r:id="rId26"/>
    </p:embeddedFont>
    <p:embeddedFont>
      <p:font typeface="Canva Sans Bold" panose="020B0604020202020204" charset="0"/>
      <p:regular r:id="rId27"/>
    </p:embeddedFont>
    <p:embeddedFont>
      <p:font typeface="Codec Pro ExtraBold" panose="020B0604020202020204" charset="0"/>
      <p:regular r:id="rId28"/>
    </p:embeddedFont>
    <p:embeddedFont>
      <p:font typeface="Intro" panose="02000000000000000000" charset="0"/>
      <p:regular r:id="rId29"/>
    </p:embeddedFont>
    <p:embeddedFont>
      <p:font typeface="Nourd Bold" panose="020B0604020202020204" charset="0"/>
      <p:regular r:id="rId30"/>
    </p:embeddedFont>
    <p:embeddedFont>
      <p:font typeface="Nourd Light" panose="020B0604020202020204" charset="0"/>
      <p:regular r:id="rId31"/>
    </p:embeddedFont>
    <p:embeddedFont>
      <p:font typeface="Public Sans" panose="020B0604020202020204" charset="0"/>
      <p:regular r:id="rId32"/>
    </p:embeddedFont>
    <p:embeddedFont>
      <p:font typeface="Public Sans Bold" panose="020B0604020202020204" charset="0"/>
      <p:regular r:id="rId33"/>
    </p:embeddedFont>
    <p:embeddedFont>
      <p:font typeface="TAN Headline" panose="020B0604020202020204" charset="0"/>
      <p:regular r:id="rId34"/>
    </p:embeddedFont>
    <p:embeddedFont>
      <p:font typeface="Trend Slab Four"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3" d="100"/>
          <a:sy n="33" d="100"/>
        </p:scale>
        <p:origin x="978" y="59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9" Type="http://schemas.openxmlformats.org/officeDocument/2006/relationships/tableStyles" Target="tableStyle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hyperlink" Target="https://zeyad4a.github.io/ix/"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zeyad4a.github.io/ix/"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zeyad4a.github.io/ix/"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slide" Target="slide6.xml"/></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slide" Target="slide7.xml"/></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hyperlink" Target="https://drive.google.com/drive/folders/1gtVeqUJYNIFG7s8Zrw4HbT-40ap0FXh6?usp=sha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9144000" y="302221"/>
            <a:ext cx="8841904" cy="9682557"/>
            <a:chOff x="0" y="0"/>
            <a:chExt cx="2328732" cy="2550139"/>
          </a:xfrm>
        </p:grpSpPr>
        <p:sp>
          <p:nvSpPr>
            <p:cNvPr id="3" name="Freeform 3"/>
            <p:cNvSpPr/>
            <p:nvPr/>
          </p:nvSpPr>
          <p:spPr>
            <a:xfrm>
              <a:off x="0" y="0"/>
              <a:ext cx="2328732" cy="2550139"/>
            </a:xfrm>
            <a:custGeom>
              <a:avLst/>
              <a:gdLst/>
              <a:ahLst/>
              <a:cxnLst/>
              <a:rect l="l" t="t" r="r" b="b"/>
              <a:pathLst>
                <a:path w="2328732" h="2550139">
                  <a:moveTo>
                    <a:pt x="0" y="0"/>
                  </a:moveTo>
                  <a:lnTo>
                    <a:pt x="2328732" y="0"/>
                  </a:lnTo>
                  <a:lnTo>
                    <a:pt x="2328732" y="2550139"/>
                  </a:lnTo>
                  <a:lnTo>
                    <a:pt x="0" y="2550139"/>
                  </a:lnTo>
                  <a:close/>
                </a:path>
              </a:pathLst>
            </a:custGeom>
            <a:solidFill>
              <a:srgbClr val="FBF6F1"/>
            </a:solidFill>
          </p:spPr>
        </p:sp>
        <p:sp>
          <p:nvSpPr>
            <p:cNvPr id="4" name="TextBox 4"/>
            <p:cNvSpPr txBox="1"/>
            <p:nvPr/>
          </p:nvSpPr>
          <p:spPr>
            <a:xfrm>
              <a:off x="0" y="-28575"/>
              <a:ext cx="2328732" cy="2578714"/>
            </a:xfrm>
            <a:prstGeom prst="rect">
              <a:avLst/>
            </a:prstGeom>
          </p:spPr>
          <p:txBody>
            <a:bodyPr lIns="50800" tIns="50800" rIns="50800" bIns="50800" rtlCol="0" anchor="ctr"/>
            <a:lstStyle/>
            <a:p>
              <a:pPr algn="ctr">
                <a:lnSpc>
                  <a:spcPts val="1960"/>
                </a:lnSpc>
              </a:pPr>
              <a:endParaRPr/>
            </a:p>
          </p:txBody>
        </p:sp>
      </p:grpSp>
      <p:sp>
        <p:nvSpPr>
          <p:cNvPr id="5" name="Freeform 5"/>
          <p:cNvSpPr/>
          <p:nvPr/>
        </p:nvSpPr>
        <p:spPr>
          <a:xfrm>
            <a:off x="10159783" y="2041700"/>
            <a:ext cx="6810338" cy="6203599"/>
          </a:xfrm>
          <a:custGeom>
            <a:avLst/>
            <a:gdLst/>
            <a:ahLst/>
            <a:cxnLst/>
            <a:rect l="l" t="t" r="r" b="b"/>
            <a:pathLst>
              <a:path w="6810338" h="6203599">
                <a:moveTo>
                  <a:pt x="0" y="0"/>
                </a:moveTo>
                <a:lnTo>
                  <a:pt x="6810338" y="0"/>
                </a:lnTo>
                <a:lnTo>
                  <a:pt x="6810338" y="6203600"/>
                </a:lnTo>
                <a:lnTo>
                  <a:pt x="0" y="6203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44640" y="302221"/>
            <a:ext cx="1464485" cy="1464485"/>
          </a:xfrm>
          <a:custGeom>
            <a:avLst/>
            <a:gdLst/>
            <a:ahLst/>
            <a:cxnLst/>
            <a:rect l="l" t="t" r="r" b="b"/>
            <a:pathLst>
              <a:path w="1464485" h="1464485">
                <a:moveTo>
                  <a:pt x="0" y="0"/>
                </a:moveTo>
                <a:lnTo>
                  <a:pt x="1464485" y="0"/>
                </a:lnTo>
                <a:lnTo>
                  <a:pt x="1464485" y="1464486"/>
                </a:lnTo>
                <a:lnTo>
                  <a:pt x="0" y="1464486"/>
                </a:lnTo>
                <a:lnTo>
                  <a:pt x="0" y="0"/>
                </a:lnTo>
                <a:close/>
              </a:path>
            </a:pathLst>
          </a:custGeom>
          <a:blipFill>
            <a:blip r:embed="rId4"/>
            <a:stretch>
              <a:fillRect/>
            </a:stretch>
          </a:blipFill>
        </p:spPr>
      </p:sp>
      <p:sp>
        <p:nvSpPr>
          <p:cNvPr id="7" name="Freeform 7"/>
          <p:cNvSpPr/>
          <p:nvPr/>
        </p:nvSpPr>
        <p:spPr>
          <a:xfrm>
            <a:off x="15195075" y="302221"/>
            <a:ext cx="2790829" cy="1161583"/>
          </a:xfrm>
          <a:custGeom>
            <a:avLst/>
            <a:gdLst/>
            <a:ahLst/>
            <a:cxnLst/>
            <a:rect l="l" t="t" r="r" b="b"/>
            <a:pathLst>
              <a:path w="2790829" h="1161583">
                <a:moveTo>
                  <a:pt x="0" y="0"/>
                </a:moveTo>
                <a:lnTo>
                  <a:pt x="2790829" y="0"/>
                </a:lnTo>
                <a:lnTo>
                  <a:pt x="2790829" y="1161584"/>
                </a:lnTo>
                <a:lnTo>
                  <a:pt x="0" y="1161584"/>
                </a:lnTo>
                <a:lnTo>
                  <a:pt x="0" y="0"/>
                </a:lnTo>
                <a:close/>
              </a:path>
            </a:pathLst>
          </a:custGeom>
          <a:blipFill>
            <a:blip r:embed="rId5"/>
            <a:stretch>
              <a:fillRect l="-58067"/>
            </a:stretch>
          </a:blipFill>
        </p:spPr>
      </p:sp>
      <p:sp>
        <p:nvSpPr>
          <p:cNvPr id="8" name="Freeform 8"/>
          <p:cNvSpPr/>
          <p:nvPr/>
        </p:nvSpPr>
        <p:spPr>
          <a:xfrm>
            <a:off x="12781988" y="3253467"/>
            <a:ext cx="979452" cy="974041"/>
          </a:xfrm>
          <a:custGeom>
            <a:avLst/>
            <a:gdLst/>
            <a:ahLst/>
            <a:cxnLst/>
            <a:rect l="l" t="t" r="r" b="b"/>
            <a:pathLst>
              <a:path w="979452" h="974041">
                <a:moveTo>
                  <a:pt x="0" y="0"/>
                </a:moveTo>
                <a:lnTo>
                  <a:pt x="979452" y="0"/>
                </a:lnTo>
                <a:lnTo>
                  <a:pt x="979452" y="974041"/>
                </a:lnTo>
                <a:lnTo>
                  <a:pt x="0" y="974041"/>
                </a:lnTo>
                <a:lnTo>
                  <a:pt x="0" y="0"/>
                </a:lnTo>
                <a:close/>
              </a:path>
            </a:pathLst>
          </a:custGeom>
          <a:blipFill>
            <a:blip r:embed="rId6"/>
            <a:stretch>
              <a:fillRect/>
            </a:stretch>
          </a:blipFill>
        </p:spPr>
      </p:sp>
      <p:sp>
        <p:nvSpPr>
          <p:cNvPr id="9" name="TextBox 9"/>
          <p:cNvSpPr txBox="1"/>
          <p:nvPr/>
        </p:nvSpPr>
        <p:spPr>
          <a:xfrm>
            <a:off x="766978" y="2981957"/>
            <a:ext cx="7527889" cy="3320066"/>
          </a:xfrm>
          <a:prstGeom prst="rect">
            <a:avLst/>
          </a:prstGeom>
        </p:spPr>
        <p:txBody>
          <a:bodyPr lIns="0" tIns="0" rIns="0" bIns="0" rtlCol="0" anchor="t">
            <a:spAutoFit/>
          </a:bodyPr>
          <a:lstStyle/>
          <a:p>
            <a:pPr marL="0" lvl="0" indent="0" algn="l">
              <a:lnSpc>
                <a:spcPts val="12244"/>
              </a:lnSpc>
            </a:pPr>
            <a:r>
              <a:rPr lang="en-US" sz="11551" spc="-346" dirty="0">
                <a:solidFill>
                  <a:srgbClr val="156669"/>
                </a:solidFill>
                <a:latin typeface="Codec Pro ExtraBold"/>
              </a:rPr>
              <a:t>EHCO SYSTEM</a:t>
            </a:r>
          </a:p>
        </p:txBody>
      </p:sp>
      <p:sp>
        <p:nvSpPr>
          <p:cNvPr id="10" name="TextBox 10"/>
          <p:cNvSpPr txBox="1"/>
          <p:nvPr/>
        </p:nvSpPr>
        <p:spPr>
          <a:xfrm>
            <a:off x="766978" y="6720565"/>
            <a:ext cx="7527889" cy="574953"/>
          </a:xfrm>
          <a:prstGeom prst="rect">
            <a:avLst/>
          </a:prstGeom>
        </p:spPr>
        <p:txBody>
          <a:bodyPr lIns="0" tIns="0" rIns="0" bIns="0" rtlCol="0" anchor="t">
            <a:spAutoFit/>
          </a:bodyPr>
          <a:lstStyle/>
          <a:p>
            <a:pPr marL="0" lvl="0" indent="0" algn="l">
              <a:lnSpc>
                <a:spcPts val="4226"/>
              </a:lnSpc>
            </a:pPr>
            <a:r>
              <a:rPr lang="en-US" sz="4545" spc="-90" dirty="0">
                <a:solidFill>
                  <a:srgbClr val="156669"/>
                </a:solidFill>
                <a:latin typeface="Nourd Light"/>
              </a:rPr>
              <a:t>Hospital Management System</a:t>
            </a:r>
          </a:p>
        </p:txBody>
      </p:sp>
      <p:sp>
        <p:nvSpPr>
          <p:cNvPr id="11" name="TextBox 11"/>
          <p:cNvSpPr txBox="1"/>
          <p:nvPr/>
        </p:nvSpPr>
        <p:spPr>
          <a:xfrm>
            <a:off x="344640" y="9324975"/>
            <a:ext cx="4354393" cy="359073"/>
          </a:xfrm>
          <a:prstGeom prst="rect">
            <a:avLst/>
          </a:prstGeom>
        </p:spPr>
        <p:txBody>
          <a:bodyPr lIns="0" tIns="0" rIns="0" bIns="0" rtlCol="0" anchor="t">
            <a:spAutoFit/>
          </a:bodyPr>
          <a:lstStyle/>
          <a:p>
            <a:pPr marL="0" lvl="0" indent="0" algn="l">
              <a:lnSpc>
                <a:spcPts val="2790"/>
              </a:lnSpc>
            </a:pPr>
            <a:r>
              <a:rPr lang="en-US" sz="3000" spc="-246" dirty="0">
                <a:solidFill>
                  <a:schemeClr val="accent1">
                    <a:lumMod val="50000"/>
                  </a:schemeClr>
                </a:solidFill>
                <a:latin typeface="Public Sans"/>
              </a:rPr>
              <a:t>   </a:t>
            </a:r>
            <a:r>
              <a:rPr lang="en-US" sz="3000" spc="-246" dirty="0">
                <a:solidFill>
                  <a:schemeClr val="accent1">
                    <a:lumMod val="50000"/>
                  </a:schemeClr>
                </a:solidFill>
                <a:latin typeface="Public Sans"/>
                <a:hlinkClick r:id="rId7" tooltip="https://zeyad4a.github.io/ix/">
                  <a:extLst>
                    <a:ext uri="{A12FA001-AC4F-418D-AE19-62706E023703}">
                      <ahyp:hlinkClr xmlns:ahyp="http://schemas.microsoft.com/office/drawing/2018/hyperlinkcolor" val="tx"/>
                    </a:ext>
                  </a:extLst>
                </a:hlinkClick>
              </a:rPr>
              <a:t> https://zeyad4a.github.io/ix/</a:t>
            </a:r>
          </a:p>
        </p:txBody>
      </p:sp>
      <p:sp>
        <p:nvSpPr>
          <p:cNvPr id="12" name="TextBox 12"/>
          <p:cNvSpPr txBox="1"/>
          <p:nvPr/>
        </p:nvSpPr>
        <p:spPr>
          <a:xfrm>
            <a:off x="1809125" y="615183"/>
            <a:ext cx="2260773" cy="829037"/>
          </a:xfrm>
          <a:prstGeom prst="rect">
            <a:avLst/>
          </a:prstGeom>
        </p:spPr>
        <p:txBody>
          <a:bodyPr lIns="0" tIns="0" rIns="0" bIns="0" rtlCol="0" anchor="t">
            <a:spAutoFit/>
          </a:bodyPr>
          <a:lstStyle/>
          <a:p>
            <a:pPr marL="0" lvl="0" indent="0" algn="l">
              <a:lnSpc>
                <a:spcPts val="3212"/>
              </a:lnSpc>
            </a:pPr>
            <a:r>
              <a:rPr lang="en-US" sz="2722" spc="-223" dirty="0">
                <a:solidFill>
                  <a:srgbClr val="156669"/>
                </a:solidFill>
                <a:latin typeface="Public Sans Bold"/>
              </a:rPr>
              <a:t>Echo Medical System </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750"/>
                                        <p:tgtEl>
                                          <p:spTgt spid="12"/>
                                        </p:tgtEl>
                                      </p:cBhvr>
                                    </p:animEffect>
                                    <p:anim calcmode="lin" valueType="num">
                                      <p:cBhvr>
                                        <p:cTn id="15" dur="750" fill="hold"/>
                                        <p:tgtEl>
                                          <p:spTgt spid="12"/>
                                        </p:tgtEl>
                                        <p:attrNameLst>
                                          <p:attrName>ppt_x</p:attrName>
                                        </p:attrNameLst>
                                      </p:cBhvr>
                                      <p:tavLst>
                                        <p:tav tm="0">
                                          <p:val>
                                            <p:strVal val="#ppt_x"/>
                                          </p:val>
                                        </p:tav>
                                        <p:tav tm="100000">
                                          <p:val>
                                            <p:strVal val="#ppt_x"/>
                                          </p:val>
                                        </p:tav>
                                      </p:tavLst>
                                    </p:anim>
                                    <p:anim calcmode="lin" valueType="num">
                                      <p:cBhvr>
                                        <p:cTn id="16" dur="750" fill="hold"/>
                                        <p:tgtEl>
                                          <p:spTgt spid="12"/>
                                        </p:tgtEl>
                                        <p:attrNameLst>
                                          <p:attrName>ppt_y</p:attrName>
                                        </p:attrNameLst>
                                      </p:cBhvr>
                                      <p:tavLst>
                                        <p:tav tm="0">
                                          <p:val>
                                            <p:strVal val="#ppt_y+.1"/>
                                          </p:val>
                                        </p:tav>
                                        <p:tav tm="100000">
                                          <p:val>
                                            <p:strVal val="#ppt_y"/>
                                          </p:val>
                                        </p:tav>
                                      </p:tavLst>
                                    </p:anim>
                                  </p:childTnLst>
                                </p:cTn>
                              </p:par>
                            </p:childTnLst>
                          </p:cTn>
                        </p:par>
                        <p:par>
                          <p:cTn id="17" fill="hold">
                            <p:stCondLst>
                              <p:cond delay="1250"/>
                            </p:stCondLst>
                            <p:childTnLst>
                              <p:par>
                                <p:cTn id="18" presetID="42"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par>
                          <p:cTn id="23" fill="hold">
                            <p:stCondLst>
                              <p:cond delay="2250"/>
                            </p:stCondLst>
                            <p:childTnLst>
                              <p:par>
                                <p:cTn id="24" presetID="16" presetClass="entr" presetSubtype="21"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arn(inVertical)">
                                      <p:cBhvr>
                                        <p:cTn id="26" dur="500"/>
                                        <p:tgtEl>
                                          <p:spTgt spid="5"/>
                                        </p:tgtEl>
                                      </p:cBhvr>
                                    </p:animEffect>
                                  </p:childTnLst>
                                </p:cTn>
                              </p:par>
                            </p:childTnLst>
                          </p:cTn>
                        </p:par>
                        <p:par>
                          <p:cTn id="27" fill="hold">
                            <p:stCondLst>
                              <p:cond delay="2750"/>
                            </p:stCondLst>
                            <p:childTnLst>
                              <p:par>
                                <p:cTn id="28" presetID="6" presetClass="entr" presetSubtype="32"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circle(out)">
                                      <p:cBhvr>
                                        <p:cTn id="30" dur="750"/>
                                        <p:tgtEl>
                                          <p:spTgt spid="8"/>
                                        </p:tgtEl>
                                      </p:cBhvr>
                                    </p:animEffect>
                                  </p:childTnLst>
                                </p:cTn>
                              </p:par>
                            </p:childTnLst>
                          </p:cTn>
                        </p:par>
                        <p:par>
                          <p:cTn id="31" fill="hold">
                            <p:stCondLst>
                              <p:cond delay="3500"/>
                            </p:stCondLst>
                            <p:childTnLst>
                              <p:par>
                                <p:cTn id="32" presetID="53" presetClass="entr" presetSubtype="16"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Effect transition="in" filter="fade">
                                      <p:cBhvr>
                                        <p:cTn id="36" dur="500"/>
                                        <p:tgtEl>
                                          <p:spTgt spid="7"/>
                                        </p:tgtEl>
                                      </p:cBhvr>
                                    </p:animEffect>
                                  </p:childTnLst>
                                </p:cTn>
                              </p:par>
                            </p:childTnLst>
                          </p:cTn>
                        </p:par>
                        <p:par>
                          <p:cTn id="37" fill="hold">
                            <p:stCondLst>
                              <p:cond delay="4000"/>
                            </p:stCondLst>
                            <p:childTnLst>
                              <p:par>
                                <p:cTn id="38" presetID="16" presetClass="entr" presetSubtype="37" fill="hold" grpId="0" nodeType="afterEffect">
                                  <p:stCondLst>
                                    <p:cond delay="0"/>
                                  </p:stCondLst>
                                  <p:childTnLst>
                                    <p:set>
                                      <p:cBhvr>
                                        <p:cTn id="39" dur="1" fill="hold">
                                          <p:stCondLst>
                                            <p:cond delay="0"/>
                                          </p:stCondLst>
                                        </p:cTn>
                                        <p:tgtEl>
                                          <p:spTgt spid="10">
                                            <p:txEl>
                                              <p:pRg st="0" end="0"/>
                                            </p:txEl>
                                          </p:spTgt>
                                        </p:tgtEl>
                                        <p:attrNameLst>
                                          <p:attrName>style.visibility</p:attrName>
                                        </p:attrNameLst>
                                      </p:cBhvr>
                                      <p:to>
                                        <p:strVal val="visible"/>
                                      </p:to>
                                    </p:set>
                                    <p:animEffect transition="in" filter="barn(outVertical)">
                                      <p:cBhvr>
                                        <p:cTn id="40" dur="500"/>
                                        <p:tgtEl>
                                          <p:spTgt spid="10">
                                            <p:txEl>
                                              <p:pRg st="0" end="0"/>
                                            </p:txEl>
                                          </p:spTgt>
                                        </p:tgtEl>
                                      </p:cBhvr>
                                    </p:animEffect>
                                  </p:childTnLst>
                                </p:cTn>
                              </p:par>
                            </p:childTnLst>
                          </p:cTn>
                        </p:par>
                        <p:par>
                          <p:cTn id="41" fill="hold">
                            <p:stCondLst>
                              <p:cond delay="4500"/>
                            </p:stCondLst>
                            <p:childTnLst>
                              <p:par>
                                <p:cTn id="42" presetID="53" presetClass="entr" presetSubtype="16"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P spid="10" grpId="0" build="allAtOnce"/>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a:off x="782166" y="1134410"/>
            <a:ext cx="7078947" cy="3981908"/>
          </a:xfrm>
          <a:custGeom>
            <a:avLst/>
            <a:gdLst/>
            <a:ahLst/>
            <a:cxnLst/>
            <a:rect l="l" t="t" r="r" b="b"/>
            <a:pathLst>
              <a:path w="7078947" h="3981908">
                <a:moveTo>
                  <a:pt x="0" y="0"/>
                </a:moveTo>
                <a:lnTo>
                  <a:pt x="7078948" y="0"/>
                </a:lnTo>
                <a:lnTo>
                  <a:pt x="7078948" y="3981908"/>
                </a:lnTo>
                <a:lnTo>
                  <a:pt x="0" y="3981908"/>
                </a:lnTo>
                <a:lnTo>
                  <a:pt x="0" y="0"/>
                </a:lnTo>
                <a:close/>
              </a:path>
            </a:pathLst>
          </a:custGeom>
          <a:blipFill>
            <a:blip r:embed="rId2"/>
            <a:stretch>
              <a:fillRect/>
            </a:stretch>
          </a:blipFill>
        </p:spPr>
      </p:sp>
      <p:sp>
        <p:nvSpPr>
          <p:cNvPr id="3" name="Freeform 3"/>
          <p:cNvSpPr/>
          <p:nvPr/>
        </p:nvSpPr>
        <p:spPr>
          <a:xfrm>
            <a:off x="782166" y="5197296"/>
            <a:ext cx="6858000" cy="5089704"/>
          </a:xfrm>
          <a:custGeom>
            <a:avLst/>
            <a:gdLst/>
            <a:ahLst/>
            <a:cxnLst/>
            <a:rect l="l" t="t" r="r" b="b"/>
            <a:pathLst>
              <a:path w="6858000" h="5089704">
                <a:moveTo>
                  <a:pt x="0" y="0"/>
                </a:moveTo>
                <a:lnTo>
                  <a:pt x="6858000" y="0"/>
                </a:lnTo>
                <a:lnTo>
                  <a:pt x="6858000" y="5089704"/>
                </a:lnTo>
                <a:lnTo>
                  <a:pt x="0" y="5089704"/>
                </a:lnTo>
                <a:lnTo>
                  <a:pt x="0" y="0"/>
                </a:lnTo>
                <a:close/>
              </a:path>
            </a:pathLst>
          </a:custGeom>
          <a:blipFill>
            <a:blip r:embed="rId3"/>
            <a:stretch>
              <a:fillRect b="-1056"/>
            </a:stretch>
          </a:blipFill>
        </p:spPr>
      </p:sp>
      <p:sp>
        <p:nvSpPr>
          <p:cNvPr id="4" name="Freeform 4"/>
          <p:cNvSpPr/>
          <p:nvPr/>
        </p:nvSpPr>
        <p:spPr>
          <a:xfrm>
            <a:off x="9144000" y="1215388"/>
            <a:ext cx="7774928" cy="4264424"/>
          </a:xfrm>
          <a:custGeom>
            <a:avLst/>
            <a:gdLst/>
            <a:ahLst/>
            <a:cxnLst/>
            <a:rect l="l" t="t" r="r" b="b"/>
            <a:pathLst>
              <a:path w="7774928" h="4264424">
                <a:moveTo>
                  <a:pt x="0" y="0"/>
                </a:moveTo>
                <a:lnTo>
                  <a:pt x="7774928" y="0"/>
                </a:lnTo>
                <a:lnTo>
                  <a:pt x="7774928" y="4264424"/>
                </a:lnTo>
                <a:lnTo>
                  <a:pt x="0" y="4264424"/>
                </a:lnTo>
                <a:lnTo>
                  <a:pt x="0" y="0"/>
                </a:lnTo>
                <a:close/>
              </a:path>
            </a:pathLst>
          </a:custGeom>
          <a:blipFill>
            <a:blip r:embed="rId4"/>
            <a:stretch>
              <a:fillRect t="-1277" b="-1277"/>
            </a:stretch>
          </a:blipFill>
        </p:spPr>
      </p:sp>
      <p:sp>
        <p:nvSpPr>
          <p:cNvPr id="5" name="Freeform 5"/>
          <p:cNvSpPr/>
          <p:nvPr/>
        </p:nvSpPr>
        <p:spPr>
          <a:xfrm>
            <a:off x="8803628" y="5667248"/>
            <a:ext cx="8115300" cy="4451112"/>
          </a:xfrm>
          <a:custGeom>
            <a:avLst/>
            <a:gdLst/>
            <a:ahLst/>
            <a:cxnLst/>
            <a:rect l="l" t="t" r="r" b="b"/>
            <a:pathLst>
              <a:path w="8115300" h="4451112">
                <a:moveTo>
                  <a:pt x="0" y="0"/>
                </a:moveTo>
                <a:lnTo>
                  <a:pt x="8115300" y="0"/>
                </a:lnTo>
                <a:lnTo>
                  <a:pt x="8115300" y="4451112"/>
                </a:lnTo>
                <a:lnTo>
                  <a:pt x="0" y="4451112"/>
                </a:lnTo>
                <a:lnTo>
                  <a:pt x="0" y="0"/>
                </a:lnTo>
                <a:close/>
              </a:path>
            </a:pathLst>
          </a:custGeom>
          <a:blipFill>
            <a:blip r:embed="rId5"/>
            <a:stretch>
              <a:fillRect t="-1277" b="-1277"/>
            </a:stretch>
          </a:blipFill>
        </p:spPr>
      </p:sp>
      <p:sp>
        <p:nvSpPr>
          <p:cNvPr id="6" name="TextBox 6"/>
          <p:cNvSpPr txBox="1"/>
          <p:nvPr/>
        </p:nvSpPr>
        <p:spPr>
          <a:xfrm>
            <a:off x="83516" y="-9525"/>
            <a:ext cx="9800736" cy="1070608"/>
          </a:xfrm>
          <a:prstGeom prst="rect">
            <a:avLst/>
          </a:prstGeom>
        </p:spPr>
        <p:txBody>
          <a:bodyPr lIns="0" tIns="0" rIns="0" bIns="0" rtlCol="0" anchor="t">
            <a:spAutoFit/>
          </a:bodyPr>
          <a:lstStyle/>
          <a:p>
            <a:pPr marL="0" lvl="0" indent="0" algn="l">
              <a:lnSpc>
                <a:spcPts val="7390"/>
              </a:lnSpc>
            </a:pPr>
            <a:r>
              <a:rPr lang="en-US" sz="6972" spc="-209" dirty="0">
                <a:solidFill>
                  <a:srgbClr val="156669"/>
                </a:solidFill>
                <a:latin typeface="Codec Pro ExtraBold"/>
              </a:rPr>
              <a:t>Meetings for Echo Team</a:t>
            </a: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500"/>
                                        <p:tgtEl>
                                          <p:spTgt spid="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a:off x="9674011" y="2625962"/>
            <a:ext cx="8278677" cy="7353750"/>
          </a:xfrm>
          <a:custGeom>
            <a:avLst/>
            <a:gdLst/>
            <a:ahLst/>
            <a:cxnLst/>
            <a:rect l="l" t="t" r="r" b="b"/>
            <a:pathLst>
              <a:path w="8278677" h="7353750">
                <a:moveTo>
                  <a:pt x="0" y="0"/>
                </a:moveTo>
                <a:lnTo>
                  <a:pt x="8278677" y="0"/>
                </a:lnTo>
                <a:lnTo>
                  <a:pt x="8278677" y="7353749"/>
                </a:lnTo>
                <a:lnTo>
                  <a:pt x="0" y="7353749"/>
                </a:lnTo>
                <a:lnTo>
                  <a:pt x="0" y="0"/>
                </a:lnTo>
                <a:close/>
              </a:path>
            </a:pathLst>
          </a:custGeom>
          <a:blipFill>
            <a:blip r:embed="rId2"/>
            <a:stretch>
              <a:fillRect l="-27407" t="-14593" r="-8313"/>
            </a:stretch>
          </a:blipFill>
        </p:spPr>
      </p:sp>
      <p:sp>
        <p:nvSpPr>
          <p:cNvPr id="3" name="Freeform 3"/>
          <p:cNvSpPr/>
          <p:nvPr/>
        </p:nvSpPr>
        <p:spPr>
          <a:xfrm rot="-5400000">
            <a:off x="1474131" y="2215169"/>
            <a:ext cx="5854096" cy="8175335"/>
          </a:xfrm>
          <a:custGeom>
            <a:avLst/>
            <a:gdLst/>
            <a:ahLst/>
            <a:cxnLst/>
            <a:rect l="l" t="t" r="r" b="b"/>
            <a:pathLst>
              <a:path w="5854096" h="8175335">
                <a:moveTo>
                  <a:pt x="0" y="0"/>
                </a:moveTo>
                <a:lnTo>
                  <a:pt x="5854097" y="0"/>
                </a:lnTo>
                <a:lnTo>
                  <a:pt x="5854097" y="8175335"/>
                </a:lnTo>
                <a:lnTo>
                  <a:pt x="0" y="8175335"/>
                </a:lnTo>
                <a:lnTo>
                  <a:pt x="0" y="0"/>
                </a:lnTo>
                <a:close/>
              </a:path>
            </a:pathLst>
          </a:custGeom>
          <a:blipFill>
            <a:blip r:embed="rId3"/>
            <a:stretch>
              <a:fillRect t="-14637" r="-8409" b="-23368"/>
            </a:stretch>
          </a:blipFill>
        </p:spPr>
      </p:sp>
      <p:sp>
        <p:nvSpPr>
          <p:cNvPr id="4" name="TextBox 4"/>
          <p:cNvSpPr txBox="1"/>
          <p:nvPr/>
        </p:nvSpPr>
        <p:spPr>
          <a:xfrm>
            <a:off x="7504097" y="1127175"/>
            <a:ext cx="3279807" cy="902338"/>
          </a:xfrm>
          <a:prstGeom prst="rect">
            <a:avLst/>
          </a:prstGeom>
        </p:spPr>
        <p:txBody>
          <a:bodyPr lIns="0" tIns="0" rIns="0" bIns="0" rtlCol="0" anchor="t">
            <a:spAutoFit/>
          </a:bodyPr>
          <a:lstStyle/>
          <a:p>
            <a:pPr algn="l">
              <a:lnSpc>
                <a:spcPts val="7069"/>
              </a:lnSpc>
            </a:pPr>
            <a:r>
              <a:rPr lang="en-US" sz="3499" spc="227" dirty="0">
                <a:solidFill>
                  <a:srgbClr val="156669"/>
                </a:solidFill>
                <a:latin typeface="Agrandir Bold"/>
              </a:rPr>
              <a:t>Al3yada Visit</a:t>
            </a:r>
          </a:p>
        </p:txBody>
      </p:sp>
      <p:sp>
        <p:nvSpPr>
          <p:cNvPr id="5" name="TextBox 5"/>
          <p:cNvSpPr txBox="1"/>
          <p:nvPr/>
        </p:nvSpPr>
        <p:spPr>
          <a:xfrm>
            <a:off x="313512" y="279572"/>
            <a:ext cx="4317664" cy="1070608"/>
          </a:xfrm>
          <a:prstGeom prst="rect">
            <a:avLst/>
          </a:prstGeom>
        </p:spPr>
        <p:txBody>
          <a:bodyPr lIns="0" tIns="0" rIns="0" bIns="0" rtlCol="0" anchor="t">
            <a:spAutoFit/>
          </a:bodyPr>
          <a:lstStyle/>
          <a:p>
            <a:pPr marL="0" lvl="0" indent="0" algn="l">
              <a:lnSpc>
                <a:spcPts val="7390"/>
              </a:lnSpc>
            </a:pPr>
            <a:r>
              <a:rPr lang="en-US" sz="6972" spc="-209" dirty="0">
                <a:solidFill>
                  <a:srgbClr val="156669"/>
                </a:solidFill>
                <a:latin typeface="Codec Pro ExtraBold"/>
              </a:rPr>
              <a:t>Field Trips</a:t>
            </a: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 presetClass="entr" presetSubtype="9"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par>
                          <p:cTn id="15" fill="hold">
                            <p:stCondLst>
                              <p:cond delay="125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par>
                          <p:cTn id="19" fill="hold">
                            <p:stCondLst>
                              <p:cond delay="1750"/>
                            </p:stCondLst>
                            <p:childTnLst>
                              <p:par>
                                <p:cTn id="20" presetID="10"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1343937" y="4659689"/>
            <a:ext cx="1346595" cy="1346595"/>
          </a:xfrm>
          <a:custGeom>
            <a:avLst/>
            <a:gdLst/>
            <a:ahLst/>
            <a:cxnLst/>
            <a:rect l="l" t="t" r="r" b="b"/>
            <a:pathLst>
              <a:path w="1346595" h="1346595">
                <a:moveTo>
                  <a:pt x="0" y="0"/>
                </a:moveTo>
                <a:lnTo>
                  <a:pt x="1346596" y="0"/>
                </a:lnTo>
                <a:lnTo>
                  <a:pt x="1346596" y="1346595"/>
                </a:lnTo>
                <a:lnTo>
                  <a:pt x="0" y="1346595"/>
                </a:lnTo>
                <a:lnTo>
                  <a:pt x="0" y="0"/>
                </a:lnTo>
                <a:close/>
              </a:path>
            </a:pathLst>
          </a:custGeom>
          <a:blipFill>
            <a:blip r:embed="rId2"/>
            <a:stretch>
              <a:fillRect/>
            </a:stretch>
          </a:blipFill>
        </p:spPr>
      </p:sp>
      <p:sp>
        <p:nvSpPr>
          <p:cNvPr id="3" name="Freeform 3"/>
          <p:cNvSpPr/>
          <p:nvPr/>
        </p:nvSpPr>
        <p:spPr>
          <a:xfrm>
            <a:off x="3301418" y="4659689"/>
            <a:ext cx="1365961" cy="1365961"/>
          </a:xfrm>
          <a:custGeom>
            <a:avLst/>
            <a:gdLst/>
            <a:ahLst/>
            <a:cxnLst/>
            <a:rect l="l" t="t" r="r" b="b"/>
            <a:pathLst>
              <a:path w="1365961" h="1365961">
                <a:moveTo>
                  <a:pt x="0" y="0"/>
                </a:moveTo>
                <a:lnTo>
                  <a:pt x="1365961" y="0"/>
                </a:lnTo>
                <a:lnTo>
                  <a:pt x="1365961" y="1365961"/>
                </a:lnTo>
                <a:lnTo>
                  <a:pt x="0" y="1365961"/>
                </a:lnTo>
                <a:lnTo>
                  <a:pt x="0" y="0"/>
                </a:lnTo>
                <a:close/>
              </a:path>
            </a:pathLst>
          </a:custGeom>
          <a:blipFill>
            <a:blip r:embed="rId3"/>
            <a:stretch>
              <a:fillRect/>
            </a:stretch>
          </a:blipFill>
        </p:spPr>
      </p:sp>
      <p:sp>
        <p:nvSpPr>
          <p:cNvPr id="4" name="Freeform 4"/>
          <p:cNvSpPr/>
          <p:nvPr/>
        </p:nvSpPr>
        <p:spPr>
          <a:xfrm>
            <a:off x="2011611" y="7261696"/>
            <a:ext cx="1345550" cy="1286535"/>
          </a:xfrm>
          <a:custGeom>
            <a:avLst/>
            <a:gdLst/>
            <a:ahLst/>
            <a:cxnLst/>
            <a:rect l="l" t="t" r="r" b="b"/>
            <a:pathLst>
              <a:path w="1345550" h="1286535">
                <a:moveTo>
                  <a:pt x="0" y="0"/>
                </a:moveTo>
                <a:lnTo>
                  <a:pt x="1345550" y="0"/>
                </a:lnTo>
                <a:lnTo>
                  <a:pt x="1345550" y="1286535"/>
                </a:lnTo>
                <a:lnTo>
                  <a:pt x="0" y="1286535"/>
                </a:lnTo>
                <a:lnTo>
                  <a:pt x="0" y="0"/>
                </a:lnTo>
                <a:close/>
              </a:path>
            </a:pathLst>
          </a:custGeom>
          <a:blipFill>
            <a:blip r:embed="rId4"/>
            <a:stretch>
              <a:fillRect l="-135087" t="-23853" r="-135810" b="-64397"/>
            </a:stretch>
          </a:blipFill>
        </p:spPr>
      </p:sp>
      <p:sp>
        <p:nvSpPr>
          <p:cNvPr id="5" name="Freeform 5"/>
          <p:cNvSpPr/>
          <p:nvPr/>
        </p:nvSpPr>
        <p:spPr>
          <a:xfrm>
            <a:off x="5262355" y="4562492"/>
            <a:ext cx="1349358" cy="1349358"/>
          </a:xfrm>
          <a:custGeom>
            <a:avLst/>
            <a:gdLst/>
            <a:ahLst/>
            <a:cxnLst/>
            <a:rect l="l" t="t" r="r" b="b"/>
            <a:pathLst>
              <a:path w="1349358" h="1349358">
                <a:moveTo>
                  <a:pt x="0" y="0"/>
                </a:moveTo>
                <a:lnTo>
                  <a:pt x="1349357" y="0"/>
                </a:lnTo>
                <a:lnTo>
                  <a:pt x="1349357" y="1349357"/>
                </a:lnTo>
                <a:lnTo>
                  <a:pt x="0" y="1349357"/>
                </a:lnTo>
                <a:lnTo>
                  <a:pt x="0" y="0"/>
                </a:lnTo>
                <a:close/>
              </a:path>
            </a:pathLst>
          </a:custGeom>
          <a:blipFill>
            <a:blip r:embed="rId5"/>
            <a:stretch>
              <a:fillRect/>
            </a:stretch>
          </a:blipFill>
        </p:spPr>
      </p:sp>
      <p:sp>
        <p:nvSpPr>
          <p:cNvPr id="6" name="AutoShape 6"/>
          <p:cNvSpPr/>
          <p:nvPr/>
        </p:nvSpPr>
        <p:spPr>
          <a:xfrm>
            <a:off x="9144000" y="2766976"/>
            <a:ext cx="0" cy="6491324"/>
          </a:xfrm>
          <a:prstGeom prst="line">
            <a:avLst/>
          </a:prstGeom>
          <a:ln w="38100" cap="flat">
            <a:solidFill>
              <a:srgbClr val="000000"/>
            </a:solidFill>
            <a:prstDash val="solid"/>
            <a:headEnd type="none" w="sm" len="sm"/>
            <a:tailEnd type="none" w="sm" len="sm"/>
          </a:ln>
        </p:spPr>
      </p:sp>
      <p:sp>
        <p:nvSpPr>
          <p:cNvPr id="7" name="Freeform 7"/>
          <p:cNvSpPr/>
          <p:nvPr/>
        </p:nvSpPr>
        <p:spPr>
          <a:xfrm>
            <a:off x="10983480" y="4659689"/>
            <a:ext cx="1532320" cy="1532320"/>
          </a:xfrm>
          <a:custGeom>
            <a:avLst/>
            <a:gdLst/>
            <a:ahLst/>
            <a:cxnLst/>
            <a:rect l="l" t="t" r="r" b="b"/>
            <a:pathLst>
              <a:path w="1532320" h="1532320">
                <a:moveTo>
                  <a:pt x="0" y="0"/>
                </a:moveTo>
                <a:lnTo>
                  <a:pt x="1532320" y="0"/>
                </a:lnTo>
                <a:lnTo>
                  <a:pt x="1532320" y="1532320"/>
                </a:lnTo>
                <a:lnTo>
                  <a:pt x="0" y="1532320"/>
                </a:lnTo>
                <a:lnTo>
                  <a:pt x="0" y="0"/>
                </a:lnTo>
                <a:close/>
              </a:path>
            </a:pathLst>
          </a:custGeom>
          <a:blipFill>
            <a:blip r:embed="rId6"/>
            <a:stretch>
              <a:fillRect/>
            </a:stretch>
          </a:blipFill>
        </p:spPr>
      </p:sp>
      <p:sp>
        <p:nvSpPr>
          <p:cNvPr id="8" name="Freeform 8"/>
          <p:cNvSpPr/>
          <p:nvPr/>
        </p:nvSpPr>
        <p:spPr>
          <a:xfrm>
            <a:off x="15213012" y="4693830"/>
            <a:ext cx="1464037" cy="1464037"/>
          </a:xfrm>
          <a:custGeom>
            <a:avLst/>
            <a:gdLst/>
            <a:ahLst/>
            <a:cxnLst/>
            <a:rect l="l" t="t" r="r" b="b"/>
            <a:pathLst>
              <a:path w="1464037" h="1464037">
                <a:moveTo>
                  <a:pt x="0" y="0"/>
                </a:moveTo>
                <a:lnTo>
                  <a:pt x="1464036" y="0"/>
                </a:lnTo>
                <a:lnTo>
                  <a:pt x="1464036" y="1464037"/>
                </a:lnTo>
                <a:lnTo>
                  <a:pt x="0" y="1464037"/>
                </a:lnTo>
                <a:lnTo>
                  <a:pt x="0" y="0"/>
                </a:lnTo>
                <a:close/>
              </a:path>
            </a:pathLst>
          </a:custGeom>
          <a:blipFill>
            <a:blip r:embed="rId7"/>
            <a:stretch>
              <a:fillRect/>
            </a:stretch>
          </a:blipFill>
        </p:spPr>
      </p:sp>
      <p:sp>
        <p:nvSpPr>
          <p:cNvPr id="9" name="Freeform 9"/>
          <p:cNvSpPr/>
          <p:nvPr/>
        </p:nvSpPr>
        <p:spPr>
          <a:xfrm>
            <a:off x="4216647" y="7404477"/>
            <a:ext cx="1269753" cy="1000973"/>
          </a:xfrm>
          <a:custGeom>
            <a:avLst/>
            <a:gdLst/>
            <a:ahLst/>
            <a:cxnLst/>
            <a:rect l="l" t="t" r="r" b="b"/>
            <a:pathLst>
              <a:path w="1269753" h="1000973">
                <a:moveTo>
                  <a:pt x="0" y="0"/>
                </a:moveTo>
                <a:lnTo>
                  <a:pt x="1269752" y="0"/>
                </a:lnTo>
                <a:lnTo>
                  <a:pt x="1269752" y="1000973"/>
                </a:lnTo>
                <a:lnTo>
                  <a:pt x="0" y="1000973"/>
                </a:lnTo>
                <a:lnTo>
                  <a:pt x="0" y="0"/>
                </a:lnTo>
                <a:close/>
              </a:path>
            </a:pathLst>
          </a:custGeom>
          <a:blipFill>
            <a:blip r:embed="rId8"/>
            <a:stretch>
              <a:fillRect l="-15611" t="-33688" r="-16078" b="-33363"/>
            </a:stretch>
          </a:blipFill>
        </p:spPr>
      </p:sp>
      <p:sp>
        <p:nvSpPr>
          <p:cNvPr id="10" name="TextBox 10"/>
          <p:cNvSpPr txBox="1"/>
          <p:nvPr/>
        </p:nvSpPr>
        <p:spPr>
          <a:xfrm>
            <a:off x="313512" y="279572"/>
            <a:ext cx="7714550" cy="1070608"/>
          </a:xfrm>
          <a:prstGeom prst="rect">
            <a:avLst/>
          </a:prstGeom>
        </p:spPr>
        <p:txBody>
          <a:bodyPr lIns="0" tIns="0" rIns="0" bIns="0" rtlCol="0" anchor="t">
            <a:spAutoFit/>
          </a:bodyPr>
          <a:lstStyle/>
          <a:p>
            <a:pPr marL="0" lvl="0" indent="0" algn="l">
              <a:lnSpc>
                <a:spcPts val="7390"/>
              </a:lnSpc>
            </a:pPr>
            <a:r>
              <a:rPr lang="en-US" sz="6972" spc="-209" dirty="0">
                <a:solidFill>
                  <a:srgbClr val="156669"/>
                </a:solidFill>
                <a:latin typeface="Codec Pro ExtraBold"/>
              </a:rPr>
              <a:t>Tools And Methods</a:t>
            </a:r>
          </a:p>
        </p:txBody>
      </p:sp>
      <p:sp>
        <p:nvSpPr>
          <p:cNvPr id="11" name="TextBox 11"/>
          <p:cNvSpPr txBox="1"/>
          <p:nvPr/>
        </p:nvSpPr>
        <p:spPr>
          <a:xfrm>
            <a:off x="156756" y="1531012"/>
            <a:ext cx="17974488" cy="1235964"/>
          </a:xfrm>
          <a:prstGeom prst="rect">
            <a:avLst/>
          </a:prstGeom>
        </p:spPr>
        <p:txBody>
          <a:bodyPr lIns="0" tIns="0" rIns="0" bIns="0" rtlCol="0" anchor="t">
            <a:spAutoFit/>
          </a:bodyPr>
          <a:lstStyle/>
          <a:p>
            <a:pPr algn="l">
              <a:lnSpc>
                <a:spcPts val="4848"/>
              </a:lnSpc>
            </a:pPr>
            <a:r>
              <a:rPr lang="en-US" sz="2400" spc="156" dirty="0">
                <a:solidFill>
                  <a:srgbClr val="156669"/>
                </a:solidFill>
                <a:latin typeface="Agrandir Bold"/>
              </a:rPr>
              <a:t>We used a set of programming languages ​​and frameworks to produce an integrated product that serves patients and the medical organization</a:t>
            </a:r>
          </a:p>
        </p:txBody>
      </p:sp>
      <p:sp>
        <p:nvSpPr>
          <p:cNvPr id="12" name="TextBox 12"/>
          <p:cNvSpPr txBox="1"/>
          <p:nvPr/>
        </p:nvSpPr>
        <p:spPr>
          <a:xfrm>
            <a:off x="156756" y="3562540"/>
            <a:ext cx="2772821" cy="626364"/>
          </a:xfrm>
          <a:prstGeom prst="rect">
            <a:avLst/>
          </a:prstGeom>
        </p:spPr>
        <p:txBody>
          <a:bodyPr lIns="0" tIns="0" rIns="0" bIns="0" rtlCol="0" anchor="t">
            <a:spAutoFit/>
          </a:bodyPr>
          <a:lstStyle/>
          <a:p>
            <a:pPr algn="l">
              <a:lnSpc>
                <a:spcPts val="4848"/>
              </a:lnSpc>
            </a:pPr>
            <a:r>
              <a:rPr lang="en-US" sz="2400" spc="156" dirty="0">
                <a:solidFill>
                  <a:srgbClr val="156669"/>
                </a:solidFill>
                <a:latin typeface="Agrandir Bold"/>
              </a:rPr>
              <a:t>Front End Tools </a:t>
            </a:r>
          </a:p>
        </p:txBody>
      </p:sp>
      <p:sp>
        <p:nvSpPr>
          <p:cNvPr id="13" name="TextBox 13"/>
          <p:cNvSpPr txBox="1"/>
          <p:nvPr/>
        </p:nvSpPr>
        <p:spPr>
          <a:xfrm>
            <a:off x="2011611" y="9005431"/>
            <a:ext cx="1357845" cy="211757"/>
          </a:xfrm>
          <a:prstGeom prst="rect">
            <a:avLst/>
          </a:prstGeom>
        </p:spPr>
        <p:txBody>
          <a:bodyPr lIns="0" tIns="0" rIns="0" bIns="0" rtlCol="0" anchor="t">
            <a:spAutoFit/>
          </a:bodyPr>
          <a:lstStyle/>
          <a:p>
            <a:pPr algn="ctr">
              <a:lnSpc>
                <a:spcPts val="1561"/>
              </a:lnSpc>
            </a:pPr>
            <a:r>
              <a:rPr lang="en-US" sz="2002" spc="-70" dirty="0">
                <a:solidFill>
                  <a:srgbClr val="0B0B0B"/>
                </a:solidFill>
                <a:latin typeface="Intro"/>
              </a:rPr>
              <a:t>TAILWAND</a:t>
            </a:r>
          </a:p>
        </p:txBody>
      </p:sp>
      <p:sp>
        <p:nvSpPr>
          <p:cNvPr id="14" name="TextBox 14"/>
          <p:cNvSpPr txBox="1"/>
          <p:nvPr/>
        </p:nvSpPr>
        <p:spPr>
          <a:xfrm>
            <a:off x="5054167" y="6410160"/>
            <a:ext cx="1765733" cy="211757"/>
          </a:xfrm>
          <a:prstGeom prst="rect">
            <a:avLst/>
          </a:prstGeom>
        </p:spPr>
        <p:txBody>
          <a:bodyPr lIns="0" tIns="0" rIns="0" bIns="0" rtlCol="0" anchor="t">
            <a:spAutoFit/>
          </a:bodyPr>
          <a:lstStyle/>
          <a:p>
            <a:pPr algn="ctr">
              <a:lnSpc>
                <a:spcPts val="1561"/>
              </a:lnSpc>
            </a:pPr>
            <a:r>
              <a:rPr lang="en-US" sz="2002" spc="-70" dirty="0">
                <a:solidFill>
                  <a:srgbClr val="0B0B0B"/>
                </a:solidFill>
                <a:latin typeface="Intro"/>
              </a:rPr>
              <a:t>JAVA SCRIPT</a:t>
            </a:r>
          </a:p>
        </p:txBody>
      </p:sp>
      <p:sp>
        <p:nvSpPr>
          <p:cNvPr id="15" name="TextBox 15"/>
          <p:cNvSpPr txBox="1"/>
          <p:nvPr/>
        </p:nvSpPr>
        <p:spPr>
          <a:xfrm>
            <a:off x="3309534" y="6484248"/>
            <a:ext cx="1357845" cy="211757"/>
          </a:xfrm>
          <a:prstGeom prst="rect">
            <a:avLst/>
          </a:prstGeom>
        </p:spPr>
        <p:txBody>
          <a:bodyPr lIns="0" tIns="0" rIns="0" bIns="0" rtlCol="0" anchor="t">
            <a:spAutoFit/>
          </a:bodyPr>
          <a:lstStyle/>
          <a:p>
            <a:pPr algn="ctr">
              <a:lnSpc>
                <a:spcPts val="1561"/>
              </a:lnSpc>
            </a:pPr>
            <a:r>
              <a:rPr lang="en-US" sz="2002" spc="-70" dirty="0">
                <a:solidFill>
                  <a:srgbClr val="0B0B0B"/>
                </a:solidFill>
                <a:latin typeface="Intro"/>
              </a:rPr>
              <a:t>CSS</a:t>
            </a:r>
          </a:p>
        </p:txBody>
      </p:sp>
      <p:sp>
        <p:nvSpPr>
          <p:cNvPr id="16" name="TextBox 16"/>
          <p:cNvSpPr txBox="1"/>
          <p:nvPr/>
        </p:nvSpPr>
        <p:spPr>
          <a:xfrm>
            <a:off x="1343937" y="6484248"/>
            <a:ext cx="1357845" cy="211757"/>
          </a:xfrm>
          <a:prstGeom prst="rect">
            <a:avLst/>
          </a:prstGeom>
        </p:spPr>
        <p:txBody>
          <a:bodyPr lIns="0" tIns="0" rIns="0" bIns="0" rtlCol="0" anchor="t">
            <a:spAutoFit/>
          </a:bodyPr>
          <a:lstStyle/>
          <a:p>
            <a:pPr algn="ctr">
              <a:lnSpc>
                <a:spcPts val="1561"/>
              </a:lnSpc>
            </a:pPr>
            <a:r>
              <a:rPr lang="en-US" sz="2002" spc="-70">
                <a:solidFill>
                  <a:srgbClr val="0B0B0B"/>
                </a:solidFill>
                <a:latin typeface="Intro"/>
              </a:rPr>
              <a:t>HTML</a:t>
            </a:r>
          </a:p>
        </p:txBody>
      </p:sp>
      <p:sp>
        <p:nvSpPr>
          <p:cNvPr id="17" name="TextBox 17"/>
          <p:cNvSpPr txBox="1"/>
          <p:nvPr/>
        </p:nvSpPr>
        <p:spPr>
          <a:xfrm>
            <a:off x="9753600" y="3562540"/>
            <a:ext cx="2772821" cy="626364"/>
          </a:xfrm>
          <a:prstGeom prst="rect">
            <a:avLst/>
          </a:prstGeom>
        </p:spPr>
        <p:txBody>
          <a:bodyPr lIns="0" tIns="0" rIns="0" bIns="0" rtlCol="0" anchor="t">
            <a:spAutoFit/>
          </a:bodyPr>
          <a:lstStyle/>
          <a:p>
            <a:pPr algn="l">
              <a:lnSpc>
                <a:spcPts val="4848"/>
              </a:lnSpc>
            </a:pPr>
            <a:r>
              <a:rPr lang="en-US" sz="2400" spc="156" dirty="0">
                <a:solidFill>
                  <a:srgbClr val="156669"/>
                </a:solidFill>
                <a:latin typeface="Agrandir Bold"/>
              </a:rPr>
              <a:t>Back End Tools </a:t>
            </a:r>
          </a:p>
        </p:txBody>
      </p:sp>
      <p:sp>
        <p:nvSpPr>
          <p:cNvPr id="18" name="TextBox 18"/>
          <p:cNvSpPr txBox="1"/>
          <p:nvPr/>
        </p:nvSpPr>
        <p:spPr>
          <a:xfrm>
            <a:off x="11166927" y="6526179"/>
            <a:ext cx="1165427" cy="301586"/>
          </a:xfrm>
          <a:prstGeom prst="rect">
            <a:avLst/>
          </a:prstGeom>
        </p:spPr>
        <p:txBody>
          <a:bodyPr lIns="0" tIns="0" rIns="0" bIns="0" rtlCol="0" anchor="t">
            <a:spAutoFit/>
          </a:bodyPr>
          <a:lstStyle/>
          <a:p>
            <a:pPr algn="ctr">
              <a:lnSpc>
                <a:spcPts val="2042"/>
              </a:lnSpc>
            </a:pPr>
            <a:r>
              <a:rPr lang="en-US" sz="2618" spc="-91" dirty="0">
                <a:solidFill>
                  <a:srgbClr val="0B0B0B"/>
                </a:solidFill>
                <a:latin typeface="Intro"/>
              </a:rPr>
              <a:t>PHP</a:t>
            </a:r>
          </a:p>
        </p:txBody>
      </p:sp>
      <p:sp>
        <p:nvSpPr>
          <p:cNvPr id="19" name="TextBox 19"/>
          <p:cNvSpPr txBox="1"/>
          <p:nvPr/>
        </p:nvSpPr>
        <p:spPr>
          <a:xfrm>
            <a:off x="14431187" y="6526179"/>
            <a:ext cx="2511781" cy="286727"/>
          </a:xfrm>
          <a:prstGeom prst="rect">
            <a:avLst/>
          </a:prstGeom>
        </p:spPr>
        <p:txBody>
          <a:bodyPr lIns="0" tIns="0" rIns="0" bIns="0" rtlCol="0" anchor="t">
            <a:spAutoFit/>
          </a:bodyPr>
          <a:lstStyle/>
          <a:p>
            <a:pPr algn="ctr">
              <a:lnSpc>
                <a:spcPts val="1964"/>
              </a:lnSpc>
            </a:pPr>
            <a:r>
              <a:rPr lang="en-US" sz="2518" spc="-88" dirty="0">
                <a:solidFill>
                  <a:srgbClr val="0B0B0B"/>
                </a:solidFill>
                <a:latin typeface="Intro"/>
              </a:rPr>
              <a:t>SQL DATABASE</a:t>
            </a:r>
          </a:p>
        </p:txBody>
      </p:sp>
      <p:sp>
        <p:nvSpPr>
          <p:cNvPr id="20" name="TextBox 20"/>
          <p:cNvSpPr txBox="1"/>
          <p:nvPr/>
        </p:nvSpPr>
        <p:spPr>
          <a:xfrm>
            <a:off x="4078906" y="9005431"/>
            <a:ext cx="1545234" cy="211757"/>
          </a:xfrm>
          <a:prstGeom prst="rect">
            <a:avLst/>
          </a:prstGeom>
        </p:spPr>
        <p:txBody>
          <a:bodyPr lIns="0" tIns="0" rIns="0" bIns="0" rtlCol="0" anchor="t">
            <a:spAutoFit/>
          </a:bodyPr>
          <a:lstStyle/>
          <a:p>
            <a:pPr algn="ctr">
              <a:lnSpc>
                <a:spcPts val="1561"/>
              </a:lnSpc>
            </a:pPr>
            <a:r>
              <a:rPr lang="en-US" sz="2002" spc="-70">
                <a:solidFill>
                  <a:srgbClr val="0B0B0B"/>
                </a:solidFill>
                <a:latin typeface="Intro"/>
              </a:rPr>
              <a:t>BOOTSTRAP</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childTnLst>
                          </p:cTn>
                        </p:par>
                        <p:par>
                          <p:cTn id="12" fill="hold">
                            <p:stCondLst>
                              <p:cond delay="1000"/>
                            </p:stCondLst>
                            <p:childTnLst>
                              <p:par>
                                <p:cTn id="13" presetID="2" presetClass="entr" presetSubtype="9"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 presetClass="entr" presetSubtype="6"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1+#ppt_w/2"/>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childTnLst>
                          </p:cTn>
                        </p:par>
                        <p:par>
                          <p:cTn id="28" fill="hold">
                            <p:stCondLst>
                              <p:cond delay="3000"/>
                            </p:stCondLst>
                            <p:childTnLst>
                              <p:par>
                                <p:cTn id="29" presetID="42"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anim calcmode="lin" valueType="num">
                                      <p:cBhvr>
                                        <p:cTn id="32" dur="500" fill="hold"/>
                                        <p:tgtEl>
                                          <p:spTgt spid="2"/>
                                        </p:tgtEl>
                                        <p:attrNameLst>
                                          <p:attrName>ppt_x</p:attrName>
                                        </p:attrNameLst>
                                      </p:cBhvr>
                                      <p:tavLst>
                                        <p:tav tm="0">
                                          <p:val>
                                            <p:strVal val="#ppt_x"/>
                                          </p:val>
                                        </p:tav>
                                        <p:tav tm="100000">
                                          <p:val>
                                            <p:strVal val="#ppt_x"/>
                                          </p:val>
                                        </p:tav>
                                      </p:tavLst>
                                    </p:anim>
                                    <p:anim calcmode="lin" valueType="num">
                                      <p:cBhvr>
                                        <p:cTn id="33" dur="500" fill="hold"/>
                                        <p:tgtEl>
                                          <p:spTgt spid="2"/>
                                        </p:tgtEl>
                                        <p:attrNameLst>
                                          <p:attrName>ppt_y</p:attrName>
                                        </p:attrNameLst>
                                      </p:cBhvr>
                                      <p:tavLst>
                                        <p:tav tm="0">
                                          <p:val>
                                            <p:strVal val="#ppt_y+.1"/>
                                          </p:val>
                                        </p:tav>
                                        <p:tav tm="100000">
                                          <p:val>
                                            <p:strVal val="#ppt_y"/>
                                          </p:val>
                                        </p:tav>
                                      </p:tavLst>
                                    </p:anim>
                                  </p:childTnLst>
                                </p:cTn>
                              </p:par>
                            </p:childTnLst>
                          </p:cTn>
                        </p:par>
                        <p:par>
                          <p:cTn id="34" fill="hold">
                            <p:stCondLst>
                              <p:cond delay="3500"/>
                            </p:stCondLst>
                            <p:childTnLst>
                              <p:par>
                                <p:cTn id="35" presetID="47"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anim calcmode="lin" valueType="num">
                                      <p:cBhvr>
                                        <p:cTn id="38" dur="500" fill="hold"/>
                                        <p:tgtEl>
                                          <p:spTgt spid="16"/>
                                        </p:tgtEl>
                                        <p:attrNameLst>
                                          <p:attrName>ppt_x</p:attrName>
                                        </p:attrNameLst>
                                      </p:cBhvr>
                                      <p:tavLst>
                                        <p:tav tm="0">
                                          <p:val>
                                            <p:strVal val="#ppt_x"/>
                                          </p:val>
                                        </p:tav>
                                        <p:tav tm="100000">
                                          <p:val>
                                            <p:strVal val="#ppt_x"/>
                                          </p:val>
                                        </p:tav>
                                      </p:tavLst>
                                    </p:anim>
                                    <p:anim calcmode="lin" valueType="num">
                                      <p:cBhvr>
                                        <p:cTn id="39" dur="500" fill="hold"/>
                                        <p:tgtEl>
                                          <p:spTgt spid="16"/>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42"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anim calcmode="lin" valueType="num">
                                      <p:cBhvr>
                                        <p:cTn id="44" dur="500" fill="hold"/>
                                        <p:tgtEl>
                                          <p:spTgt spid="3"/>
                                        </p:tgtEl>
                                        <p:attrNameLst>
                                          <p:attrName>ppt_x</p:attrName>
                                        </p:attrNameLst>
                                      </p:cBhvr>
                                      <p:tavLst>
                                        <p:tav tm="0">
                                          <p:val>
                                            <p:strVal val="#ppt_x"/>
                                          </p:val>
                                        </p:tav>
                                        <p:tav tm="100000">
                                          <p:val>
                                            <p:strVal val="#ppt_x"/>
                                          </p:val>
                                        </p:tav>
                                      </p:tavLst>
                                    </p:anim>
                                    <p:anim calcmode="lin" valueType="num">
                                      <p:cBhvr>
                                        <p:cTn id="45" dur="500" fill="hold"/>
                                        <p:tgtEl>
                                          <p:spTgt spid="3"/>
                                        </p:tgtEl>
                                        <p:attrNameLst>
                                          <p:attrName>ppt_y</p:attrName>
                                        </p:attrNameLst>
                                      </p:cBhvr>
                                      <p:tavLst>
                                        <p:tav tm="0">
                                          <p:val>
                                            <p:strVal val="#ppt_y+.1"/>
                                          </p:val>
                                        </p:tav>
                                        <p:tav tm="100000">
                                          <p:val>
                                            <p:strVal val="#ppt_y"/>
                                          </p:val>
                                        </p:tav>
                                      </p:tavLst>
                                    </p:anim>
                                  </p:childTnLst>
                                </p:cTn>
                              </p:par>
                            </p:childTnLst>
                          </p:cTn>
                        </p:par>
                        <p:par>
                          <p:cTn id="46" fill="hold">
                            <p:stCondLst>
                              <p:cond delay="4500"/>
                            </p:stCondLst>
                            <p:childTnLst>
                              <p:par>
                                <p:cTn id="47" presetID="47"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anim calcmode="lin" valueType="num">
                                      <p:cBhvr>
                                        <p:cTn id="50" dur="500" fill="hold"/>
                                        <p:tgtEl>
                                          <p:spTgt spid="15"/>
                                        </p:tgtEl>
                                        <p:attrNameLst>
                                          <p:attrName>ppt_x</p:attrName>
                                        </p:attrNameLst>
                                      </p:cBhvr>
                                      <p:tavLst>
                                        <p:tav tm="0">
                                          <p:val>
                                            <p:strVal val="#ppt_x"/>
                                          </p:val>
                                        </p:tav>
                                        <p:tav tm="100000">
                                          <p:val>
                                            <p:strVal val="#ppt_x"/>
                                          </p:val>
                                        </p:tav>
                                      </p:tavLst>
                                    </p:anim>
                                    <p:anim calcmode="lin" valueType="num">
                                      <p:cBhvr>
                                        <p:cTn id="51" dur="500" fill="hold"/>
                                        <p:tgtEl>
                                          <p:spTgt spid="15"/>
                                        </p:tgtEl>
                                        <p:attrNameLst>
                                          <p:attrName>ppt_y</p:attrName>
                                        </p:attrNameLst>
                                      </p:cBhvr>
                                      <p:tavLst>
                                        <p:tav tm="0">
                                          <p:val>
                                            <p:strVal val="#ppt_y-.1"/>
                                          </p:val>
                                        </p:tav>
                                        <p:tav tm="100000">
                                          <p:val>
                                            <p:strVal val="#ppt_y"/>
                                          </p:val>
                                        </p:tav>
                                      </p:tavLst>
                                    </p:anim>
                                  </p:childTnLst>
                                </p:cTn>
                              </p:par>
                            </p:childTnLst>
                          </p:cTn>
                        </p:par>
                        <p:par>
                          <p:cTn id="52" fill="hold">
                            <p:stCondLst>
                              <p:cond delay="5000"/>
                            </p:stCondLst>
                            <p:childTnLst>
                              <p:par>
                                <p:cTn id="53" presetID="42" presetClass="entr" presetSubtype="0" fill="hold"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anim calcmode="lin" valueType="num">
                                      <p:cBhvr>
                                        <p:cTn id="56" dur="500" fill="hold"/>
                                        <p:tgtEl>
                                          <p:spTgt spid="5"/>
                                        </p:tgtEl>
                                        <p:attrNameLst>
                                          <p:attrName>ppt_x</p:attrName>
                                        </p:attrNameLst>
                                      </p:cBhvr>
                                      <p:tavLst>
                                        <p:tav tm="0">
                                          <p:val>
                                            <p:strVal val="#ppt_x"/>
                                          </p:val>
                                        </p:tav>
                                        <p:tav tm="100000">
                                          <p:val>
                                            <p:strVal val="#ppt_x"/>
                                          </p:val>
                                        </p:tav>
                                      </p:tavLst>
                                    </p:anim>
                                    <p:anim calcmode="lin" valueType="num">
                                      <p:cBhvr>
                                        <p:cTn id="57" dur="500" fill="hold"/>
                                        <p:tgtEl>
                                          <p:spTgt spid="5"/>
                                        </p:tgtEl>
                                        <p:attrNameLst>
                                          <p:attrName>ppt_y</p:attrName>
                                        </p:attrNameLst>
                                      </p:cBhvr>
                                      <p:tavLst>
                                        <p:tav tm="0">
                                          <p:val>
                                            <p:strVal val="#ppt_y+.1"/>
                                          </p:val>
                                        </p:tav>
                                        <p:tav tm="100000">
                                          <p:val>
                                            <p:strVal val="#ppt_y"/>
                                          </p:val>
                                        </p:tav>
                                      </p:tavLst>
                                    </p:anim>
                                  </p:childTnLst>
                                </p:cTn>
                              </p:par>
                            </p:childTnLst>
                          </p:cTn>
                        </p:par>
                        <p:par>
                          <p:cTn id="58" fill="hold">
                            <p:stCondLst>
                              <p:cond delay="5500"/>
                            </p:stCondLst>
                            <p:childTnLst>
                              <p:par>
                                <p:cTn id="59" presetID="47" presetClass="entr" presetSubtype="0"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anim calcmode="lin" valueType="num">
                                      <p:cBhvr>
                                        <p:cTn id="62" dur="500" fill="hold"/>
                                        <p:tgtEl>
                                          <p:spTgt spid="14"/>
                                        </p:tgtEl>
                                        <p:attrNameLst>
                                          <p:attrName>ppt_x</p:attrName>
                                        </p:attrNameLst>
                                      </p:cBhvr>
                                      <p:tavLst>
                                        <p:tav tm="0">
                                          <p:val>
                                            <p:strVal val="#ppt_x"/>
                                          </p:val>
                                        </p:tav>
                                        <p:tav tm="100000">
                                          <p:val>
                                            <p:strVal val="#ppt_x"/>
                                          </p:val>
                                        </p:tav>
                                      </p:tavLst>
                                    </p:anim>
                                    <p:anim calcmode="lin" valueType="num">
                                      <p:cBhvr>
                                        <p:cTn id="63" dur="500" fill="hold"/>
                                        <p:tgtEl>
                                          <p:spTgt spid="14"/>
                                        </p:tgtEl>
                                        <p:attrNameLst>
                                          <p:attrName>ppt_y</p:attrName>
                                        </p:attrNameLst>
                                      </p:cBhvr>
                                      <p:tavLst>
                                        <p:tav tm="0">
                                          <p:val>
                                            <p:strVal val="#ppt_y-.1"/>
                                          </p:val>
                                        </p:tav>
                                        <p:tav tm="100000">
                                          <p:val>
                                            <p:strVal val="#ppt_y"/>
                                          </p:val>
                                        </p:tav>
                                      </p:tavLst>
                                    </p:anim>
                                  </p:childTnLst>
                                </p:cTn>
                              </p:par>
                            </p:childTnLst>
                          </p:cTn>
                        </p:par>
                        <p:par>
                          <p:cTn id="64" fill="hold">
                            <p:stCondLst>
                              <p:cond delay="6000"/>
                            </p:stCondLst>
                            <p:childTnLst>
                              <p:par>
                                <p:cTn id="65" presetID="42" presetClass="entr" presetSubtype="0" fill="hold" nodeType="after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anim calcmode="lin" valueType="num">
                                      <p:cBhvr>
                                        <p:cTn id="68" dur="500" fill="hold"/>
                                        <p:tgtEl>
                                          <p:spTgt spid="4"/>
                                        </p:tgtEl>
                                        <p:attrNameLst>
                                          <p:attrName>ppt_x</p:attrName>
                                        </p:attrNameLst>
                                      </p:cBhvr>
                                      <p:tavLst>
                                        <p:tav tm="0">
                                          <p:val>
                                            <p:strVal val="#ppt_x"/>
                                          </p:val>
                                        </p:tav>
                                        <p:tav tm="100000">
                                          <p:val>
                                            <p:strVal val="#ppt_x"/>
                                          </p:val>
                                        </p:tav>
                                      </p:tavLst>
                                    </p:anim>
                                    <p:anim calcmode="lin" valueType="num">
                                      <p:cBhvr>
                                        <p:cTn id="69" dur="500" fill="hold"/>
                                        <p:tgtEl>
                                          <p:spTgt spid="4"/>
                                        </p:tgtEl>
                                        <p:attrNameLst>
                                          <p:attrName>ppt_y</p:attrName>
                                        </p:attrNameLst>
                                      </p:cBhvr>
                                      <p:tavLst>
                                        <p:tav tm="0">
                                          <p:val>
                                            <p:strVal val="#ppt_y+.1"/>
                                          </p:val>
                                        </p:tav>
                                        <p:tav tm="100000">
                                          <p:val>
                                            <p:strVal val="#ppt_y"/>
                                          </p:val>
                                        </p:tav>
                                      </p:tavLst>
                                    </p:anim>
                                  </p:childTnLst>
                                </p:cTn>
                              </p:par>
                            </p:childTnLst>
                          </p:cTn>
                        </p:par>
                        <p:par>
                          <p:cTn id="70" fill="hold">
                            <p:stCondLst>
                              <p:cond delay="6500"/>
                            </p:stCondLst>
                            <p:childTnLst>
                              <p:par>
                                <p:cTn id="71" presetID="47" presetClass="entr" presetSubtype="0" fill="hold" grpId="0"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anim calcmode="lin" valueType="num">
                                      <p:cBhvr>
                                        <p:cTn id="74" dur="500" fill="hold"/>
                                        <p:tgtEl>
                                          <p:spTgt spid="13"/>
                                        </p:tgtEl>
                                        <p:attrNameLst>
                                          <p:attrName>ppt_x</p:attrName>
                                        </p:attrNameLst>
                                      </p:cBhvr>
                                      <p:tavLst>
                                        <p:tav tm="0">
                                          <p:val>
                                            <p:strVal val="#ppt_x"/>
                                          </p:val>
                                        </p:tav>
                                        <p:tav tm="100000">
                                          <p:val>
                                            <p:strVal val="#ppt_x"/>
                                          </p:val>
                                        </p:tav>
                                      </p:tavLst>
                                    </p:anim>
                                    <p:anim calcmode="lin" valueType="num">
                                      <p:cBhvr>
                                        <p:cTn id="75" dur="500" fill="hold"/>
                                        <p:tgtEl>
                                          <p:spTgt spid="13"/>
                                        </p:tgtEl>
                                        <p:attrNameLst>
                                          <p:attrName>ppt_y</p:attrName>
                                        </p:attrNameLst>
                                      </p:cBhvr>
                                      <p:tavLst>
                                        <p:tav tm="0">
                                          <p:val>
                                            <p:strVal val="#ppt_y-.1"/>
                                          </p:val>
                                        </p:tav>
                                        <p:tav tm="100000">
                                          <p:val>
                                            <p:strVal val="#ppt_y"/>
                                          </p:val>
                                        </p:tav>
                                      </p:tavLst>
                                    </p:anim>
                                  </p:childTnLst>
                                </p:cTn>
                              </p:par>
                            </p:childTnLst>
                          </p:cTn>
                        </p:par>
                        <p:par>
                          <p:cTn id="76" fill="hold">
                            <p:stCondLst>
                              <p:cond delay="7000"/>
                            </p:stCondLst>
                            <p:childTnLst>
                              <p:par>
                                <p:cTn id="77" presetID="42" presetClass="entr" presetSubtype="0" fill="hold" nodeType="after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fade">
                                      <p:cBhvr>
                                        <p:cTn id="79" dur="500"/>
                                        <p:tgtEl>
                                          <p:spTgt spid="9"/>
                                        </p:tgtEl>
                                      </p:cBhvr>
                                    </p:animEffect>
                                    <p:anim calcmode="lin" valueType="num">
                                      <p:cBhvr>
                                        <p:cTn id="80" dur="500" fill="hold"/>
                                        <p:tgtEl>
                                          <p:spTgt spid="9"/>
                                        </p:tgtEl>
                                        <p:attrNameLst>
                                          <p:attrName>ppt_x</p:attrName>
                                        </p:attrNameLst>
                                      </p:cBhvr>
                                      <p:tavLst>
                                        <p:tav tm="0">
                                          <p:val>
                                            <p:strVal val="#ppt_x"/>
                                          </p:val>
                                        </p:tav>
                                        <p:tav tm="100000">
                                          <p:val>
                                            <p:strVal val="#ppt_x"/>
                                          </p:val>
                                        </p:tav>
                                      </p:tavLst>
                                    </p:anim>
                                    <p:anim calcmode="lin" valueType="num">
                                      <p:cBhvr>
                                        <p:cTn id="81" dur="500" fill="hold"/>
                                        <p:tgtEl>
                                          <p:spTgt spid="9"/>
                                        </p:tgtEl>
                                        <p:attrNameLst>
                                          <p:attrName>ppt_y</p:attrName>
                                        </p:attrNameLst>
                                      </p:cBhvr>
                                      <p:tavLst>
                                        <p:tav tm="0">
                                          <p:val>
                                            <p:strVal val="#ppt_y+.1"/>
                                          </p:val>
                                        </p:tav>
                                        <p:tav tm="100000">
                                          <p:val>
                                            <p:strVal val="#ppt_y"/>
                                          </p:val>
                                        </p:tav>
                                      </p:tavLst>
                                    </p:anim>
                                  </p:childTnLst>
                                </p:cTn>
                              </p:par>
                            </p:childTnLst>
                          </p:cTn>
                        </p:par>
                        <p:par>
                          <p:cTn id="82" fill="hold">
                            <p:stCondLst>
                              <p:cond delay="7500"/>
                            </p:stCondLst>
                            <p:childTnLst>
                              <p:par>
                                <p:cTn id="83" presetID="47" presetClass="entr" presetSubtype="0" fill="hold" grpId="0" nodeType="after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500"/>
                                        <p:tgtEl>
                                          <p:spTgt spid="20"/>
                                        </p:tgtEl>
                                      </p:cBhvr>
                                    </p:animEffect>
                                    <p:anim calcmode="lin" valueType="num">
                                      <p:cBhvr>
                                        <p:cTn id="86" dur="500" fill="hold"/>
                                        <p:tgtEl>
                                          <p:spTgt spid="20"/>
                                        </p:tgtEl>
                                        <p:attrNameLst>
                                          <p:attrName>ppt_x</p:attrName>
                                        </p:attrNameLst>
                                      </p:cBhvr>
                                      <p:tavLst>
                                        <p:tav tm="0">
                                          <p:val>
                                            <p:strVal val="#ppt_x"/>
                                          </p:val>
                                        </p:tav>
                                        <p:tav tm="100000">
                                          <p:val>
                                            <p:strVal val="#ppt_x"/>
                                          </p:val>
                                        </p:tav>
                                      </p:tavLst>
                                    </p:anim>
                                    <p:anim calcmode="lin" valueType="num">
                                      <p:cBhvr>
                                        <p:cTn id="87" dur="500" fill="hold"/>
                                        <p:tgtEl>
                                          <p:spTgt spid="20"/>
                                        </p:tgtEl>
                                        <p:attrNameLst>
                                          <p:attrName>ppt_y</p:attrName>
                                        </p:attrNameLst>
                                      </p:cBhvr>
                                      <p:tavLst>
                                        <p:tav tm="0">
                                          <p:val>
                                            <p:strVal val="#ppt_y-.1"/>
                                          </p:val>
                                        </p:tav>
                                        <p:tav tm="100000">
                                          <p:val>
                                            <p:strVal val="#ppt_y"/>
                                          </p:val>
                                        </p:tav>
                                      </p:tavLst>
                                    </p:anim>
                                  </p:childTnLst>
                                </p:cTn>
                              </p:par>
                            </p:childTnLst>
                          </p:cTn>
                        </p:par>
                        <p:par>
                          <p:cTn id="88" fill="hold">
                            <p:stCondLst>
                              <p:cond delay="8000"/>
                            </p:stCondLst>
                            <p:childTnLst>
                              <p:par>
                                <p:cTn id="89" presetID="42" presetClass="entr" presetSubtype="0" fill="hold" nodeType="after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fade">
                                      <p:cBhvr>
                                        <p:cTn id="91" dur="500"/>
                                        <p:tgtEl>
                                          <p:spTgt spid="7"/>
                                        </p:tgtEl>
                                      </p:cBhvr>
                                    </p:animEffect>
                                    <p:anim calcmode="lin" valueType="num">
                                      <p:cBhvr>
                                        <p:cTn id="92" dur="500" fill="hold"/>
                                        <p:tgtEl>
                                          <p:spTgt spid="7"/>
                                        </p:tgtEl>
                                        <p:attrNameLst>
                                          <p:attrName>ppt_x</p:attrName>
                                        </p:attrNameLst>
                                      </p:cBhvr>
                                      <p:tavLst>
                                        <p:tav tm="0">
                                          <p:val>
                                            <p:strVal val="#ppt_x"/>
                                          </p:val>
                                        </p:tav>
                                        <p:tav tm="100000">
                                          <p:val>
                                            <p:strVal val="#ppt_x"/>
                                          </p:val>
                                        </p:tav>
                                      </p:tavLst>
                                    </p:anim>
                                    <p:anim calcmode="lin" valueType="num">
                                      <p:cBhvr>
                                        <p:cTn id="93" dur="500" fill="hold"/>
                                        <p:tgtEl>
                                          <p:spTgt spid="7"/>
                                        </p:tgtEl>
                                        <p:attrNameLst>
                                          <p:attrName>ppt_y</p:attrName>
                                        </p:attrNameLst>
                                      </p:cBhvr>
                                      <p:tavLst>
                                        <p:tav tm="0">
                                          <p:val>
                                            <p:strVal val="#ppt_y+.1"/>
                                          </p:val>
                                        </p:tav>
                                        <p:tav tm="100000">
                                          <p:val>
                                            <p:strVal val="#ppt_y"/>
                                          </p:val>
                                        </p:tav>
                                      </p:tavLst>
                                    </p:anim>
                                  </p:childTnLst>
                                </p:cTn>
                              </p:par>
                            </p:childTnLst>
                          </p:cTn>
                        </p:par>
                        <p:par>
                          <p:cTn id="94" fill="hold">
                            <p:stCondLst>
                              <p:cond delay="8500"/>
                            </p:stCondLst>
                            <p:childTnLst>
                              <p:par>
                                <p:cTn id="95" presetID="47" presetClass="entr" presetSubtype="0" fill="hold" grpId="0" nodeType="after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fade">
                                      <p:cBhvr>
                                        <p:cTn id="97" dur="500"/>
                                        <p:tgtEl>
                                          <p:spTgt spid="18"/>
                                        </p:tgtEl>
                                      </p:cBhvr>
                                    </p:animEffect>
                                    <p:anim calcmode="lin" valueType="num">
                                      <p:cBhvr>
                                        <p:cTn id="98" dur="500" fill="hold"/>
                                        <p:tgtEl>
                                          <p:spTgt spid="18"/>
                                        </p:tgtEl>
                                        <p:attrNameLst>
                                          <p:attrName>ppt_x</p:attrName>
                                        </p:attrNameLst>
                                      </p:cBhvr>
                                      <p:tavLst>
                                        <p:tav tm="0">
                                          <p:val>
                                            <p:strVal val="#ppt_x"/>
                                          </p:val>
                                        </p:tav>
                                        <p:tav tm="100000">
                                          <p:val>
                                            <p:strVal val="#ppt_x"/>
                                          </p:val>
                                        </p:tav>
                                      </p:tavLst>
                                    </p:anim>
                                    <p:anim calcmode="lin" valueType="num">
                                      <p:cBhvr>
                                        <p:cTn id="99" dur="500" fill="hold"/>
                                        <p:tgtEl>
                                          <p:spTgt spid="18"/>
                                        </p:tgtEl>
                                        <p:attrNameLst>
                                          <p:attrName>ppt_y</p:attrName>
                                        </p:attrNameLst>
                                      </p:cBhvr>
                                      <p:tavLst>
                                        <p:tav tm="0">
                                          <p:val>
                                            <p:strVal val="#ppt_y-.1"/>
                                          </p:val>
                                        </p:tav>
                                        <p:tav tm="100000">
                                          <p:val>
                                            <p:strVal val="#ppt_y"/>
                                          </p:val>
                                        </p:tav>
                                      </p:tavLst>
                                    </p:anim>
                                  </p:childTnLst>
                                </p:cTn>
                              </p:par>
                            </p:childTnLst>
                          </p:cTn>
                        </p:par>
                        <p:par>
                          <p:cTn id="100" fill="hold">
                            <p:stCondLst>
                              <p:cond delay="9000"/>
                            </p:stCondLst>
                            <p:childTnLst>
                              <p:par>
                                <p:cTn id="101" presetID="42" presetClass="entr" presetSubtype="0" fill="hold"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anim calcmode="lin" valueType="num">
                                      <p:cBhvr>
                                        <p:cTn id="104" dur="500" fill="hold"/>
                                        <p:tgtEl>
                                          <p:spTgt spid="8"/>
                                        </p:tgtEl>
                                        <p:attrNameLst>
                                          <p:attrName>ppt_x</p:attrName>
                                        </p:attrNameLst>
                                      </p:cBhvr>
                                      <p:tavLst>
                                        <p:tav tm="0">
                                          <p:val>
                                            <p:strVal val="#ppt_x"/>
                                          </p:val>
                                        </p:tav>
                                        <p:tav tm="100000">
                                          <p:val>
                                            <p:strVal val="#ppt_x"/>
                                          </p:val>
                                        </p:tav>
                                      </p:tavLst>
                                    </p:anim>
                                    <p:anim calcmode="lin" valueType="num">
                                      <p:cBhvr>
                                        <p:cTn id="105" dur="500" fill="hold"/>
                                        <p:tgtEl>
                                          <p:spTgt spid="8"/>
                                        </p:tgtEl>
                                        <p:attrNameLst>
                                          <p:attrName>ppt_y</p:attrName>
                                        </p:attrNameLst>
                                      </p:cBhvr>
                                      <p:tavLst>
                                        <p:tav tm="0">
                                          <p:val>
                                            <p:strVal val="#ppt_y+.1"/>
                                          </p:val>
                                        </p:tav>
                                        <p:tav tm="100000">
                                          <p:val>
                                            <p:strVal val="#ppt_y"/>
                                          </p:val>
                                        </p:tav>
                                      </p:tavLst>
                                    </p:anim>
                                  </p:childTnLst>
                                </p:cTn>
                              </p:par>
                            </p:childTnLst>
                          </p:cTn>
                        </p:par>
                        <p:par>
                          <p:cTn id="106" fill="hold">
                            <p:stCondLst>
                              <p:cond delay="9500"/>
                            </p:stCondLst>
                            <p:childTnLst>
                              <p:par>
                                <p:cTn id="107" presetID="47" presetClass="entr" presetSubtype="0" fill="hold" grpId="0" nodeType="afterEffect">
                                  <p:stCondLst>
                                    <p:cond delay="0"/>
                                  </p:stCondLst>
                                  <p:childTnLst>
                                    <p:set>
                                      <p:cBhvr>
                                        <p:cTn id="108" dur="1" fill="hold">
                                          <p:stCondLst>
                                            <p:cond delay="0"/>
                                          </p:stCondLst>
                                        </p:cTn>
                                        <p:tgtEl>
                                          <p:spTgt spid="19"/>
                                        </p:tgtEl>
                                        <p:attrNameLst>
                                          <p:attrName>style.visibility</p:attrName>
                                        </p:attrNameLst>
                                      </p:cBhvr>
                                      <p:to>
                                        <p:strVal val="visible"/>
                                      </p:to>
                                    </p:set>
                                    <p:animEffect transition="in" filter="fade">
                                      <p:cBhvr>
                                        <p:cTn id="109" dur="500"/>
                                        <p:tgtEl>
                                          <p:spTgt spid="19"/>
                                        </p:tgtEl>
                                      </p:cBhvr>
                                    </p:animEffect>
                                    <p:anim calcmode="lin" valueType="num">
                                      <p:cBhvr>
                                        <p:cTn id="110" dur="500" fill="hold"/>
                                        <p:tgtEl>
                                          <p:spTgt spid="19"/>
                                        </p:tgtEl>
                                        <p:attrNameLst>
                                          <p:attrName>ppt_x</p:attrName>
                                        </p:attrNameLst>
                                      </p:cBhvr>
                                      <p:tavLst>
                                        <p:tav tm="0">
                                          <p:val>
                                            <p:strVal val="#ppt_x"/>
                                          </p:val>
                                        </p:tav>
                                        <p:tav tm="100000">
                                          <p:val>
                                            <p:strVal val="#ppt_x"/>
                                          </p:val>
                                        </p:tav>
                                      </p:tavLst>
                                    </p:anim>
                                    <p:anim calcmode="lin" valueType="num">
                                      <p:cBhvr>
                                        <p:cTn id="111"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P spid="18" grpId="0"/>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168964" y="1840255"/>
            <a:ext cx="10296957" cy="1105789"/>
          </a:xfrm>
          <a:prstGeom prst="rect">
            <a:avLst/>
          </a:prstGeom>
        </p:spPr>
        <p:txBody>
          <a:bodyPr lIns="0" tIns="0" rIns="0" bIns="0" rtlCol="0" anchor="t">
            <a:spAutoFit/>
          </a:bodyPr>
          <a:lstStyle/>
          <a:p>
            <a:pPr algn="l">
              <a:lnSpc>
                <a:spcPts val="4238"/>
              </a:lnSpc>
            </a:pPr>
            <a:r>
              <a:rPr lang="en-US" sz="2600" dirty="0">
                <a:solidFill>
                  <a:srgbClr val="156669"/>
                </a:solidFill>
                <a:latin typeface="Agrandir Bold"/>
              </a:rPr>
              <a:t>We always Seek for development in the Eco system</a:t>
            </a:r>
          </a:p>
          <a:p>
            <a:pPr algn="l">
              <a:lnSpc>
                <a:spcPts val="4238"/>
              </a:lnSpc>
            </a:pPr>
            <a:r>
              <a:rPr lang="en-US" sz="2600" dirty="0">
                <a:solidFill>
                  <a:srgbClr val="156669"/>
                </a:solidFill>
                <a:latin typeface="Agrandir Bold"/>
              </a:rPr>
              <a:t>We have a future vision and a good development plan</a:t>
            </a:r>
          </a:p>
        </p:txBody>
      </p:sp>
      <p:sp>
        <p:nvSpPr>
          <p:cNvPr id="3" name="TextBox 3"/>
          <p:cNvSpPr txBox="1"/>
          <p:nvPr/>
        </p:nvSpPr>
        <p:spPr>
          <a:xfrm>
            <a:off x="313512" y="279572"/>
            <a:ext cx="5859513" cy="1066946"/>
          </a:xfrm>
          <a:prstGeom prst="rect">
            <a:avLst/>
          </a:prstGeom>
        </p:spPr>
        <p:txBody>
          <a:bodyPr lIns="0" tIns="0" rIns="0" bIns="0" rtlCol="0" anchor="t">
            <a:spAutoFit/>
          </a:bodyPr>
          <a:lstStyle/>
          <a:p>
            <a:pPr marL="0" lvl="0" indent="0" algn="l">
              <a:lnSpc>
                <a:spcPts val="7390"/>
              </a:lnSpc>
            </a:pPr>
            <a:r>
              <a:rPr lang="en-US" sz="6972" spc="313" dirty="0">
                <a:solidFill>
                  <a:srgbClr val="156669"/>
                </a:solidFill>
                <a:latin typeface="Codec Pro ExtraBold"/>
              </a:rPr>
              <a:t>Future Work</a:t>
            </a:r>
          </a:p>
        </p:txBody>
      </p:sp>
      <p:sp>
        <p:nvSpPr>
          <p:cNvPr id="4" name="TextBox 4"/>
          <p:cNvSpPr txBox="1"/>
          <p:nvPr/>
        </p:nvSpPr>
        <p:spPr>
          <a:xfrm>
            <a:off x="168964" y="3029342"/>
            <a:ext cx="9188753" cy="1639188"/>
          </a:xfrm>
          <a:prstGeom prst="rect">
            <a:avLst/>
          </a:prstGeom>
        </p:spPr>
        <p:txBody>
          <a:bodyPr lIns="0" tIns="0" rIns="0" bIns="0" rtlCol="0" anchor="t">
            <a:spAutoFit/>
          </a:bodyPr>
          <a:lstStyle/>
          <a:p>
            <a:pPr algn="l">
              <a:lnSpc>
                <a:spcPts val="4238"/>
              </a:lnSpc>
            </a:pPr>
            <a:r>
              <a:rPr lang="en-US" sz="2600" dirty="0">
                <a:solidFill>
                  <a:srgbClr val="156669"/>
                </a:solidFill>
                <a:latin typeface="Agrandir Bold"/>
              </a:rPr>
              <a:t>Which will add more great features to the Echo system and raise the level of service</a:t>
            </a:r>
          </a:p>
          <a:p>
            <a:pPr algn="l">
              <a:lnSpc>
                <a:spcPts val="4238"/>
              </a:lnSpc>
            </a:pPr>
            <a:r>
              <a:rPr lang="en-US" sz="2600" dirty="0">
                <a:solidFill>
                  <a:srgbClr val="156669"/>
                </a:solidFill>
                <a:latin typeface="Agrandir Bold"/>
              </a:rPr>
              <a:t>Our plan for development is as follows :</a:t>
            </a:r>
          </a:p>
        </p:txBody>
      </p:sp>
      <p:sp>
        <p:nvSpPr>
          <p:cNvPr id="5" name="TextBox 5"/>
          <p:cNvSpPr txBox="1"/>
          <p:nvPr/>
        </p:nvSpPr>
        <p:spPr>
          <a:xfrm>
            <a:off x="168964" y="4953000"/>
            <a:ext cx="9188753" cy="4462110"/>
          </a:xfrm>
          <a:prstGeom prst="rect">
            <a:avLst/>
          </a:prstGeom>
        </p:spPr>
        <p:txBody>
          <a:bodyPr lIns="0" tIns="0" rIns="0" bIns="0" rtlCol="0" anchor="t">
            <a:spAutoFit/>
          </a:bodyPr>
          <a:lstStyle/>
          <a:p>
            <a:pPr marL="585076" lvl="1" indent="-292538" algn="l">
              <a:lnSpc>
                <a:spcPts val="4417"/>
              </a:lnSpc>
              <a:buFont typeface="Arial"/>
              <a:buChar char="•"/>
            </a:pPr>
            <a:r>
              <a:rPr lang="en-US" sz="2709" dirty="0">
                <a:solidFill>
                  <a:srgbClr val="156669"/>
                </a:solidFill>
                <a:latin typeface="Agrandir Bold"/>
              </a:rPr>
              <a:t>Mobile application to facilitate use for the patient</a:t>
            </a:r>
          </a:p>
          <a:p>
            <a:pPr algn="l">
              <a:lnSpc>
                <a:spcPts val="4417"/>
              </a:lnSpc>
            </a:pPr>
            <a:endParaRPr lang="en-US" sz="2709" dirty="0">
              <a:solidFill>
                <a:srgbClr val="156669"/>
              </a:solidFill>
              <a:latin typeface="Agrandir Bold"/>
            </a:endParaRPr>
          </a:p>
          <a:p>
            <a:pPr marL="585076" lvl="1" indent="-292538" algn="l">
              <a:lnSpc>
                <a:spcPts val="4417"/>
              </a:lnSpc>
              <a:buFont typeface="Arial"/>
              <a:buChar char="•"/>
            </a:pPr>
            <a:r>
              <a:rPr lang="en-US" sz="2709" dirty="0">
                <a:solidFill>
                  <a:srgbClr val="156669"/>
                </a:solidFill>
                <a:latin typeface="Agrandir Bold"/>
              </a:rPr>
              <a:t>A special API for sending messages to alert the patient that his appointment is approaching to reduce waiting and crowding through a message over the phone</a:t>
            </a:r>
          </a:p>
          <a:p>
            <a:pPr algn="l">
              <a:lnSpc>
                <a:spcPts val="4417"/>
              </a:lnSpc>
            </a:pPr>
            <a:endParaRPr lang="en-US" sz="2709" dirty="0">
              <a:solidFill>
                <a:srgbClr val="156669"/>
              </a:solidFill>
              <a:latin typeface="Agrandir Bold"/>
            </a:endParaRPr>
          </a:p>
          <a:p>
            <a:pPr marL="585076" lvl="1" indent="-292538" algn="l">
              <a:lnSpc>
                <a:spcPts val="4417"/>
              </a:lnSpc>
              <a:buFont typeface="Arial"/>
              <a:buChar char="•"/>
            </a:pPr>
            <a:r>
              <a:rPr lang="en-US" sz="2709" dirty="0">
                <a:solidFill>
                  <a:srgbClr val="156669"/>
                </a:solidFill>
                <a:latin typeface="Agrandir Bold"/>
              </a:rPr>
              <a:t>Multiple payment methods online</a:t>
            </a:r>
          </a:p>
        </p:txBody>
      </p:sp>
      <p:grpSp>
        <p:nvGrpSpPr>
          <p:cNvPr id="6" name="Group 6"/>
          <p:cNvGrpSpPr/>
          <p:nvPr/>
        </p:nvGrpSpPr>
        <p:grpSpPr>
          <a:xfrm>
            <a:off x="14205751" y="1307189"/>
            <a:ext cx="3393241" cy="6644026"/>
            <a:chOff x="0" y="0"/>
            <a:chExt cx="4524321" cy="8858701"/>
          </a:xfrm>
        </p:grpSpPr>
        <p:sp>
          <p:nvSpPr>
            <p:cNvPr id="7" name="Freeform 7"/>
            <p:cNvSpPr/>
            <p:nvPr/>
          </p:nvSpPr>
          <p:spPr>
            <a:xfrm>
              <a:off x="0" y="0"/>
              <a:ext cx="4524321" cy="8858701"/>
            </a:xfrm>
            <a:custGeom>
              <a:avLst/>
              <a:gdLst/>
              <a:ahLst/>
              <a:cxnLst/>
              <a:rect l="l" t="t" r="r" b="b"/>
              <a:pathLst>
                <a:path w="4524321" h="8858701">
                  <a:moveTo>
                    <a:pt x="0" y="0"/>
                  </a:moveTo>
                  <a:lnTo>
                    <a:pt x="4524321" y="0"/>
                  </a:lnTo>
                  <a:lnTo>
                    <a:pt x="4524321" y="8858701"/>
                  </a:lnTo>
                  <a:lnTo>
                    <a:pt x="0" y="8858701"/>
                  </a:lnTo>
                  <a:lnTo>
                    <a:pt x="0" y="0"/>
                  </a:lnTo>
                  <a:close/>
                </a:path>
              </a:pathLst>
            </a:custGeom>
            <a:blipFill>
              <a:blip r:embed="rId2"/>
              <a:stretch>
                <a:fillRect/>
              </a:stretch>
            </a:blipFill>
          </p:spPr>
        </p:sp>
      </p:grpSp>
      <p:grpSp>
        <p:nvGrpSpPr>
          <p:cNvPr id="8" name="Group 8"/>
          <p:cNvGrpSpPr/>
          <p:nvPr/>
        </p:nvGrpSpPr>
        <p:grpSpPr>
          <a:xfrm>
            <a:off x="10601863" y="1315792"/>
            <a:ext cx="3393241" cy="6644026"/>
            <a:chOff x="0" y="0"/>
            <a:chExt cx="4524321" cy="8858701"/>
          </a:xfrm>
        </p:grpSpPr>
        <p:sp>
          <p:nvSpPr>
            <p:cNvPr id="9" name="Freeform 9"/>
            <p:cNvSpPr/>
            <p:nvPr/>
          </p:nvSpPr>
          <p:spPr>
            <a:xfrm>
              <a:off x="0" y="0"/>
              <a:ext cx="4524321" cy="8858701"/>
            </a:xfrm>
            <a:custGeom>
              <a:avLst/>
              <a:gdLst/>
              <a:ahLst/>
              <a:cxnLst/>
              <a:rect l="l" t="t" r="r" b="b"/>
              <a:pathLst>
                <a:path w="4524321" h="8858701">
                  <a:moveTo>
                    <a:pt x="0" y="0"/>
                  </a:moveTo>
                  <a:lnTo>
                    <a:pt x="4524321" y="0"/>
                  </a:lnTo>
                  <a:lnTo>
                    <a:pt x="4524321" y="8858701"/>
                  </a:lnTo>
                  <a:lnTo>
                    <a:pt x="0" y="8858701"/>
                  </a:lnTo>
                  <a:lnTo>
                    <a:pt x="0" y="0"/>
                  </a:lnTo>
                  <a:close/>
                </a:path>
              </a:pathLst>
            </a:custGeom>
            <a:blipFill>
              <a:blip r:embed="rId3"/>
              <a:stretch>
                <a:fillRect/>
              </a:stretch>
            </a:blipFill>
          </p:spPr>
        </p:sp>
      </p:gr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8" fill="hold" nodeType="after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additive="base">
                                        <p:cTn id="18"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8" fill="hold" nodeType="after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 calcmode="lin" valueType="num">
                                      <p:cBhvr additive="base">
                                        <p:cTn id="2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8" fill="hold" nodeType="after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 calcmode="lin" valueType="num">
                                      <p:cBhvr additive="base">
                                        <p:cTn id="28"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47"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par>
                          <p:cTn id="36" fill="hold">
                            <p:stCondLst>
                              <p:cond delay="3500"/>
                            </p:stCondLst>
                            <p:childTnLst>
                              <p:par>
                                <p:cTn id="37" presetID="42" presetClass="entr" presetSubtype="0"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par>
                          <p:cTn id="42" fill="hold">
                            <p:stCondLst>
                              <p:cond delay="4500"/>
                            </p:stCondLst>
                            <p:childTnLst>
                              <p:par>
                                <p:cTn id="43" presetID="2" presetClass="entr" presetSubtype="12" fill="hold" grpId="0" nodeType="after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0-#ppt_w/2"/>
                                          </p:val>
                                        </p:tav>
                                        <p:tav tm="100000">
                                          <p:val>
                                            <p:strVal val="#ppt_x"/>
                                          </p:val>
                                        </p:tav>
                                      </p:tavLst>
                                    </p:anim>
                                    <p:anim calcmode="lin" valueType="num">
                                      <p:cBhvr additive="base">
                                        <p:cTn id="46" dur="500" fill="hold"/>
                                        <p:tgtEl>
                                          <p:spTgt spid="5"/>
                                        </p:tgtEl>
                                        <p:attrNameLst>
                                          <p:attrName>ppt_y</p:attrName>
                                        </p:attrNameLst>
                                      </p:cBhvr>
                                      <p:tavLst>
                                        <p:tav tm="0">
                                          <p:val>
                                            <p:strVal val="1+#ppt_h/2"/>
                                          </p:val>
                                        </p:tav>
                                        <p:tav tm="100000">
                                          <p:val>
                                            <p:strVal val="#ppt_y"/>
                                          </p:val>
                                        </p:tav>
                                      </p:tavLst>
                                    </p:anim>
                                  </p:childTnLst>
                                </p:cTn>
                              </p:par>
                            </p:childTnLst>
                          </p:cTn>
                        </p:par>
                        <p:par>
                          <p:cTn id="47" fill="hold">
                            <p:stCondLst>
                              <p:cond delay="5000"/>
                            </p:stCondLst>
                            <p:childTnLst>
                              <p:par>
                                <p:cTn id="48" presetID="2" presetClass="entr" presetSubtype="8" fill="hold" nodeType="afterEffect">
                                  <p:stCondLst>
                                    <p:cond delay="0"/>
                                  </p:stCondLst>
                                  <p:childTnLst>
                                    <p:set>
                                      <p:cBhvr>
                                        <p:cTn id="49" dur="1" fill="hold">
                                          <p:stCondLst>
                                            <p:cond delay="0"/>
                                          </p:stCondLst>
                                        </p:cTn>
                                        <p:tgtEl>
                                          <p:spTgt spid="5">
                                            <p:txEl>
                                              <p:pRg st="2" end="2"/>
                                            </p:txEl>
                                          </p:spTgt>
                                        </p:tgtEl>
                                        <p:attrNameLst>
                                          <p:attrName>style.visibility</p:attrName>
                                        </p:attrNameLst>
                                      </p:cBhvr>
                                      <p:to>
                                        <p:strVal val="visible"/>
                                      </p:to>
                                    </p:set>
                                    <p:anim calcmode="lin" valueType="num">
                                      <p:cBhvr additive="base">
                                        <p:cTn id="50"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51"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par>
                          <p:cTn id="52" fill="hold">
                            <p:stCondLst>
                              <p:cond delay="5500"/>
                            </p:stCondLst>
                            <p:childTnLst>
                              <p:par>
                                <p:cTn id="53" presetID="2" presetClass="entr" presetSubtype="8" fill="hold" nodeType="afterEffect">
                                  <p:stCondLst>
                                    <p:cond delay="0"/>
                                  </p:stCondLst>
                                  <p:childTnLst>
                                    <p:set>
                                      <p:cBhvr>
                                        <p:cTn id="54" dur="1" fill="hold">
                                          <p:stCondLst>
                                            <p:cond delay="0"/>
                                          </p:stCondLst>
                                        </p:cTn>
                                        <p:tgtEl>
                                          <p:spTgt spid="5">
                                            <p:txEl>
                                              <p:pRg st="4" end="4"/>
                                            </p:txEl>
                                          </p:spTgt>
                                        </p:tgtEl>
                                        <p:attrNameLst>
                                          <p:attrName>style.visibility</p:attrName>
                                        </p:attrNameLst>
                                      </p:cBhvr>
                                      <p:to>
                                        <p:strVal val="visible"/>
                                      </p:to>
                                    </p:set>
                                    <p:anim calcmode="lin" valueType="num">
                                      <p:cBhvr additive="base">
                                        <p:cTn id="55"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313512" y="1730374"/>
            <a:ext cx="9188753" cy="6835039"/>
          </a:xfrm>
          <a:prstGeom prst="rect">
            <a:avLst/>
          </a:prstGeom>
        </p:spPr>
        <p:txBody>
          <a:bodyPr lIns="0" tIns="0" rIns="0" bIns="0" rtlCol="0" anchor="t">
            <a:spAutoFit/>
          </a:bodyPr>
          <a:lstStyle/>
          <a:p>
            <a:pPr marL="649845" lvl="1" indent="-324923" algn="l">
              <a:lnSpc>
                <a:spcPts val="4906"/>
              </a:lnSpc>
              <a:buFont typeface="Arial"/>
              <a:buChar char="•"/>
            </a:pPr>
            <a:r>
              <a:rPr lang="en-US" sz="3009" dirty="0">
                <a:solidFill>
                  <a:srgbClr val="156669"/>
                </a:solidFill>
                <a:latin typeface="Agrandir Bold"/>
              </a:rPr>
              <a:t>Add the patient's own reports after the doctor confirms the accuracy of the report Add the patient's own reports after the doctor confirms the accuracy of the report</a:t>
            </a:r>
          </a:p>
          <a:p>
            <a:pPr algn="l">
              <a:lnSpc>
                <a:spcPts val="4906"/>
              </a:lnSpc>
            </a:pPr>
            <a:endParaRPr lang="en-US" sz="3009" dirty="0">
              <a:solidFill>
                <a:srgbClr val="156669"/>
              </a:solidFill>
              <a:latin typeface="Agrandir Bold"/>
            </a:endParaRPr>
          </a:p>
          <a:p>
            <a:pPr marL="649845" lvl="1" indent="-324923" algn="l">
              <a:lnSpc>
                <a:spcPts val="4906"/>
              </a:lnSpc>
              <a:buFont typeface="Arial"/>
              <a:buChar char="•"/>
            </a:pPr>
            <a:r>
              <a:rPr lang="en-US" sz="3009" dirty="0">
                <a:solidFill>
                  <a:srgbClr val="156669"/>
                </a:solidFill>
                <a:latin typeface="Agrandir Bold"/>
              </a:rPr>
              <a:t>Improving and developing the medical record automation process</a:t>
            </a:r>
          </a:p>
          <a:p>
            <a:pPr algn="l">
              <a:lnSpc>
                <a:spcPts val="4906"/>
              </a:lnSpc>
            </a:pPr>
            <a:endParaRPr lang="en-US" sz="3009" dirty="0">
              <a:solidFill>
                <a:srgbClr val="156669"/>
              </a:solidFill>
              <a:latin typeface="Agrandir Bold"/>
            </a:endParaRPr>
          </a:p>
          <a:p>
            <a:pPr marL="649845" lvl="1" indent="-324923" algn="l">
              <a:lnSpc>
                <a:spcPts val="4906"/>
              </a:lnSpc>
              <a:buFont typeface="Arial"/>
              <a:buChar char="•"/>
            </a:pPr>
            <a:r>
              <a:rPr lang="en-US" sz="3009" dirty="0">
                <a:solidFill>
                  <a:srgbClr val="156669"/>
                </a:solidFill>
                <a:latin typeface="Agrandir Bold"/>
              </a:rPr>
              <a:t>Live chat within the system to facilitate sending consultations and ease communicating with the patient</a:t>
            </a:r>
          </a:p>
        </p:txBody>
      </p:sp>
      <p:sp>
        <p:nvSpPr>
          <p:cNvPr id="3" name="Freeform 3"/>
          <p:cNvSpPr/>
          <p:nvPr/>
        </p:nvSpPr>
        <p:spPr>
          <a:xfrm>
            <a:off x="11152928" y="1650102"/>
            <a:ext cx="6106372" cy="6006450"/>
          </a:xfrm>
          <a:custGeom>
            <a:avLst/>
            <a:gdLst/>
            <a:ahLst/>
            <a:cxnLst/>
            <a:rect l="l" t="t" r="r" b="b"/>
            <a:pathLst>
              <a:path w="6106372" h="6006450">
                <a:moveTo>
                  <a:pt x="0" y="0"/>
                </a:moveTo>
                <a:lnTo>
                  <a:pt x="6106372" y="0"/>
                </a:lnTo>
                <a:lnTo>
                  <a:pt x="6106372" y="6006450"/>
                </a:lnTo>
                <a:lnTo>
                  <a:pt x="0" y="600645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transition spd="slow">
    <p:comb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7"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331406" y="302221"/>
            <a:ext cx="17625189" cy="9682557"/>
            <a:chOff x="0" y="0"/>
            <a:chExt cx="4642025" cy="2550139"/>
          </a:xfrm>
        </p:grpSpPr>
        <p:sp>
          <p:nvSpPr>
            <p:cNvPr id="3" name="Freeform 3"/>
            <p:cNvSpPr/>
            <p:nvPr/>
          </p:nvSpPr>
          <p:spPr>
            <a:xfrm>
              <a:off x="0" y="0"/>
              <a:ext cx="4642025" cy="2550139"/>
            </a:xfrm>
            <a:custGeom>
              <a:avLst/>
              <a:gdLst/>
              <a:ahLst/>
              <a:cxnLst/>
              <a:rect l="l" t="t" r="r" b="b"/>
              <a:pathLst>
                <a:path w="4642025" h="2550139">
                  <a:moveTo>
                    <a:pt x="0" y="0"/>
                  </a:moveTo>
                  <a:lnTo>
                    <a:pt x="4642025" y="0"/>
                  </a:lnTo>
                  <a:lnTo>
                    <a:pt x="4642025" y="2550139"/>
                  </a:lnTo>
                  <a:lnTo>
                    <a:pt x="0" y="2550139"/>
                  </a:lnTo>
                  <a:close/>
                </a:path>
              </a:pathLst>
            </a:custGeom>
            <a:solidFill>
              <a:srgbClr val="FBF6F1"/>
            </a:solidFill>
          </p:spPr>
        </p:sp>
        <p:sp>
          <p:nvSpPr>
            <p:cNvPr id="4" name="TextBox 4"/>
            <p:cNvSpPr txBox="1"/>
            <p:nvPr/>
          </p:nvSpPr>
          <p:spPr>
            <a:xfrm>
              <a:off x="0" y="-28575"/>
              <a:ext cx="4642025" cy="2578714"/>
            </a:xfrm>
            <a:prstGeom prst="rect">
              <a:avLst/>
            </a:prstGeom>
          </p:spPr>
          <p:txBody>
            <a:bodyPr lIns="50800" tIns="50800" rIns="50800" bIns="50800" rtlCol="0" anchor="ctr"/>
            <a:lstStyle/>
            <a:p>
              <a:pPr algn="ctr">
                <a:lnSpc>
                  <a:spcPts val="1960"/>
                </a:lnSpc>
              </a:pPr>
              <a:endParaRPr/>
            </a:p>
          </p:txBody>
        </p:sp>
      </p:grpSp>
      <p:sp>
        <p:nvSpPr>
          <p:cNvPr id="5" name="TextBox 5"/>
          <p:cNvSpPr txBox="1"/>
          <p:nvPr/>
        </p:nvSpPr>
        <p:spPr>
          <a:xfrm>
            <a:off x="6491295" y="490464"/>
            <a:ext cx="5305411" cy="1066946"/>
          </a:xfrm>
          <a:prstGeom prst="rect">
            <a:avLst/>
          </a:prstGeom>
        </p:spPr>
        <p:txBody>
          <a:bodyPr lIns="0" tIns="0" rIns="0" bIns="0" rtlCol="0" anchor="t">
            <a:spAutoFit/>
          </a:bodyPr>
          <a:lstStyle/>
          <a:p>
            <a:pPr marL="0" lvl="0" indent="0" algn="l">
              <a:lnSpc>
                <a:spcPts val="7390"/>
              </a:lnSpc>
            </a:pPr>
            <a:r>
              <a:rPr lang="en-US" sz="6972" spc="313" dirty="0">
                <a:solidFill>
                  <a:srgbClr val="156669"/>
                </a:solidFill>
                <a:latin typeface="Codec Pro ExtraBold"/>
              </a:rPr>
              <a:t>Conclusion</a:t>
            </a:r>
          </a:p>
        </p:txBody>
      </p:sp>
      <p:sp>
        <p:nvSpPr>
          <p:cNvPr id="6" name="TextBox 6"/>
          <p:cNvSpPr txBox="1"/>
          <p:nvPr/>
        </p:nvSpPr>
        <p:spPr>
          <a:xfrm>
            <a:off x="840596" y="1762317"/>
            <a:ext cx="16606807" cy="2531202"/>
          </a:xfrm>
          <a:prstGeom prst="rect">
            <a:avLst/>
          </a:prstGeom>
        </p:spPr>
        <p:txBody>
          <a:bodyPr lIns="0" tIns="0" rIns="0" bIns="0" rtlCol="0" anchor="t">
            <a:spAutoFit/>
          </a:bodyPr>
          <a:lstStyle/>
          <a:p>
            <a:pPr algn="ctr">
              <a:lnSpc>
                <a:spcPts val="4906"/>
              </a:lnSpc>
            </a:pPr>
            <a:r>
              <a:rPr lang="en-US" sz="3009" dirty="0">
                <a:solidFill>
                  <a:srgbClr val="156669"/>
                </a:solidFill>
                <a:latin typeface="Agrandir Bold"/>
              </a:rPr>
              <a:t>in the ever-evolving landscape of healthcare management, harnessing the power of technology has become essential for clinics to thrive and deliver exceptional care. our medical clinic management project is a testament to the transformative potential of information technology revolutionizing healthcare operations in</a:t>
            </a:r>
          </a:p>
        </p:txBody>
      </p:sp>
      <p:sp>
        <p:nvSpPr>
          <p:cNvPr id="7" name="TextBox 7"/>
          <p:cNvSpPr txBox="1"/>
          <p:nvPr/>
        </p:nvSpPr>
        <p:spPr>
          <a:xfrm>
            <a:off x="840596" y="4503070"/>
            <a:ext cx="16606807" cy="1912077"/>
          </a:xfrm>
          <a:prstGeom prst="rect">
            <a:avLst/>
          </a:prstGeom>
        </p:spPr>
        <p:txBody>
          <a:bodyPr lIns="0" tIns="0" rIns="0" bIns="0" rtlCol="0" anchor="t">
            <a:spAutoFit/>
          </a:bodyPr>
          <a:lstStyle/>
          <a:p>
            <a:pPr algn="ctr">
              <a:lnSpc>
                <a:spcPts val="4906"/>
              </a:lnSpc>
            </a:pPr>
            <a:r>
              <a:rPr lang="en-US" sz="3009" dirty="0">
                <a:solidFill>
                  <a:srgbClr val="156669"/>
                </a:solidFill>
                <a:latin typeface="Agrandir Bold"/>
              </a:rPr>
              <a:t>by leveraging cutting-edge IT solutions, we have designed a system that goes beyond traditional clinic management models. our use of advanced AI technologies has enabled us to create a platform that is not only efficient, but also intelligent and adaptable</a:t>
            </a:r>
          </a:p>
        </p:txBody>
      </p:sp>
      <p:sp>
        <p:nvSpPr>
          <p:cNvPr id="8" name="TextBox 8"/>
          <p:cNvSpPr txBox="1"/>
          <p:nvPr/>
        </p:nvSpPr>
        <p:spPr>
          <a:xfrm>
            <a:off x="840596" y="7002908"/>
            <a:ext cx="16606807" cy="1292952"/>
          </a:xfrm>
          <a:prstGeom prst="rect">
            <a:avLst/>
          </a:prstGeom>
        </p:spPr>
        <p:txBody>
          <a:bodyPr lIns="0" tIns="0" rIns="0" bIns="0" rtlCol="0" anchor="t">
            <a:spAutoFit/>
          </a:bodyPr>
          <a:lstStyle/>
          <a:p>
            <a:pPr algn="ctr">
              <a:lnSpc>
                <a:spcPts val="4906"/>
              </a:lnSpc>
            </a:pPr>
            <a:r>
              <a:rPr lang="en-US" sz="3009" dirty="0">
                <a:solidFill>
                  <a:srgbClr val="156669"/>
                </a:solidFill>
                <a:latin typeface="Agrandir Bold"/>
              </a:rPr>
              <a:t>As we conclude this journey, we are reminded of the enormous potential of technology to revolutionize healthcare management.</a:t>
            </a:r>
          </a:p>
        </p:txBody>
      </p:sp>
    </p:spTree>
  </p:cSld>
  <p:clrMapOvr>
    <a:masterClrMapping/>
  </p:clrMapOvr>
  <mc:AlternateContent xmlns:mc="http://schemas.openxmlformats.org/markup-compatibility/2006">
    <mc:Choice xmlns:p14="http://schemas.microsoft.com/office/powerpoint/2010/main" Requires="p14">
      <p:transition spd="slow" p14:dur="1600">
        <p14:prism dir="u"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7"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750"/>
                                        <p:tgtEl>
                                          <p:spTgt spid="6"/>
                                        </p:tgtEl>
                                      </p:cBhvr>
                                    </p:animEffect>
                                    <p:anim calcmode="lin" valueType="num">
                                      <p:cBhvr>
                                        <p:cTn id="14" dur="750" fill="hold"/>
                                        <p:tgtEl>
                                          <p:spTgt spid="6"/>
                                        </p:tgtEl>
                                        <p:attrNameLst>
                                          <p:attrName>ppt_x</p:attrName>
                                        </p:attrNameLst>
                                      </p:cBhvr>
                                      <p:tavLst>
                                        <p:tav tm="0">
                                          <p:val>
                                            <p:strVal val="#ppt_x"/>
                                          </p:val>
                                        </p:tav>
                                        <p:tav tm="100000">
                                          <p:val>
                                            <p:strVal val="#ppt_x"/>
                                          </p:val>
                                        </p:tav>
                                      </p:tavLst>
                                    </p:anim>
                                    <p:anim calcmode="lin" valueType="num">
                                      <p:cBhvr>
                                        <p:cTn id="15" dur="75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750"/>
                                        <p:tgtEl>
                                          <p:spTgt spid="7"/>
                                        </p:tgtEl>
                                      </p:cBhvr>
                                    </p:animEffect>
                                    <p:anim calcmode="lin" valueType="num">
                                      <p:cBhvr>
                                        <p:cTn id="20" dur="750" fill="hold"/>
                                        <p:tgtEl>
                                          <p:spTgt spid="7"/>
                                        </p:tgtEl>
                                        <p:attrNameLst>
                                          <p:attrName>ppt_x</p:attrName>
                                        </p:attrNameLst>
                                      </p:cBhvr>
                                      <p:tavLst>
                                        <p:tav tm="0">
                                          <p:val>
                                            <p:strVal val="#ppt_x"/>
                                          </p:val>
                                        </p:tav>
                                        <p:tav tm="100000">
                                          <p:val>
                                            <p:strVal val="#ppt_x"/>
                                          </p:val>
                                        </p:tav>
                                      </p:tavLst>
                                    </p:anim>
                                    <p:anim calcmode="lin" valueType="num">
                                      <p:cBhvr>
                                        <p:cTn id="21" dur="75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42" presetClass="entr" presetSubtype="0" fill="hold" nodeType="after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750"/>
                                        <p:tgtEl>
                                          <p:spTgt spid="8">
                                            <p:txEl>
                                              <p:pRg st="0" end="0"/>
                                            </p:txEl>
                                          </p:spTgt>
                                        </p:tgtEl>
                                      </p:cBhvr>
                                    </p:animEffect>
                                    <p:anim calcmode="lin" valueType="num">
                                      <p:cBhvr>
                                        <p:cTn id="26"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7" dur="75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2163834" y="2016584"/>
            <a:ext cx="13960332" cy="6291931"/>
          </a:xfrm>
          <a:prstGeom prst="rect">
            <a:avLst/>
          </a:prstGeom>
        </p:spPr>
        <p:txBody>
          <a:bodyPr lIns="0" tIns="0" rIns="0" bIns="0" rtlCol="0" anchor="t">
            <a:spAutoFit/>
          </a:bodyPr>
          <a:lstStyle/>
          <a:p>
            <a:pPr algn="ctr">
              <a:lnSpc>
                <a:spcPts val="16465"/>
              </a:lnSpc>
            </a:pPr>
            <a:r>
              <a:rPr lang="en-US" sz="14194" spc="-326">
                <a:solidFill>
                  <a:srgbClr val="3B365F"/>
                </a:solidFill>
                <a:latin typeface="Trend Slab Four"/>
              </a:rPr>
              <a:t>Thanks for your attention</a:t>
            </a:r>
          </a:p>
        </p:txBody>
      </p:sp>
      <p:sp>
        <p:nvSpPr>
          <p:cNvPr id="3" name="TextBox 3"/>
          <p:cNvSpPr txBox="1"/>
          <p:nvPr/>
        </p:nvSpPr>
        <p:spPr>
          <a:xfrm>
            <a:off x="344640" y="9324975"/>
            <a:ext cx="4354393" cy="388621"/>
          </a:xfrm>
          <a:prstGeom prst="rect">
            <a:avLst/>
          </a:prstGeom>
        </p:spPr>
        <p:txBody>
          <a:bodyPr lIns="0" tIns="0" rIns="0" bIns="0" rtlCol="0" anchor="t">
            <a:spAutoFit/>
          </a:bodyPr>
          <a:lstStyle/>
          <a:p>
            <a:pPr marL="0" lvl="0" indent="0" algn="l">
              <a:lnSpc>
                <a:spcPts val="2790"/>
              </a:lnSpc>
            </a:pPr>
            <a:r>
              <a:rPr lang="en-US" sz="3000" spc="-246">
                <a:solidFill>
                  <a:srgbClr val="156669"/>
                </a:solidFill>
                <a:latin typeface="Public Sans"/>
              </a:rPr>
              <a:t>   </a:t>
            </a:r>
            <a:r>
              <a:rPr lang="en-US" sz="3000" spc="-246">
                <a:solidFill>
                  <a:srgbClr val="156669"/>
                </a:solidFill>
                <a:latin typeface="Public Sans"/>
                <a:hlinkClick r:id="rId2" tooltip="https://zeyad4a.github.io/ix/"/>
              </a:rPr>
              <a:t> https://zeyad4a.github.io/ix/</a:t>
            </a:r>
          </a:p>
        </p:txBody>
      </p:sp>
      <p:sp>
        <p:nvSpPr>
          <p:cNvPr id="4" name="Freeform 4"/>
          <p:cNvSpPr/>
          <p:nvPr/>
        </p:nvSpPr>
        <p:spPr>
          <a:xfrm>
            <a:off x="344640" y="302221"/>
            <a:ext cx="1464485" cy="1464485"/>
          </a:xfrm>
          <a:custGeom>
            <a:avLst/>
            <a:gdLst/>
            <a:ahLst/>
            <a:cxnLst/>
            <a:rect l="l" t="t" r="r" b="b"/>
            <a:pathLst>
              <a:path w="1464485" h="1464485">
                <a:moveTo>
                  <a:pt x="0" y="0"/>
                </a:moveTo>
                <a:lnTo>
                  <a:pt x="1464485" y="0"/>
                </a:lnTo>
                <a:lnTo>
                  <a:pt x="1464485" y="1464486"/>
                </a:lnTo>
                <a:lnTo>
                  <a:pt x="0" y="1464486"/>
                </a:lnTo>
                <a:lnTo>
                  <a:pt x="0" y="0"/>
                </a:lnTo>
                <a:close/>
              </a:path>
            </a:pathLst>
          </a:custGeom>
          <a:blipFill>
            <a:blip r:embed="rId3"/>
            <a:stretch>
              <a:fillRect/>
            </a:stretch>
          </a:blipFill>
        </p:spPr>
      </p:sp>
      <p:sp>
        <p:nvSpPr>
          <p:cNvPr id="5" name="TextBox 5"/>
          <p:cNvSpPr txBox="1"/>
          <p:nvPr/>
        </p:nvSpPr>
        <p:spPr>
          <a:xfrm>
            <a:off x="1809125" y="615183"/>
            <a:ext cx="2260773" cy="829037"/>
          </a:xfrm>
          <a:prstGeom prst="rect">
            <a:avLst/>
          </a:prstGeom>
        </p:spPr>
        <p:txBody>
          <a:bodyPr lIns="0" tIns="0" rIns="0" bIns="0" rtlCol="0" anchor="t">
            <a:spAutoFit/>
          </a:bodyPr>
          <a:lstStyle/>
          <a:p>
            <a:pPr marL="0" lvl="0" indent="0" algn="l">
              <a:lnSpc>
                <a:spcPts val="3212"/>
              </a:lnSpc>
            </a:pPr>
            <a:r>
              <a:rPr lang="en-US" sz="2722" spc="-223">
                <a:solidFill>
                  <a:srgbClr val="156669"/>
                </a:solidFill>
                <a:latin typeface="Public Sans Bold"/>
              </a:rPr>
              <a:t>Echo Medical System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750">
        <p159:morph option="byCha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3" name="TextBox 3"/>
          <p:cNvSpPr txBox="1"/>
          <p:nvPr/>
        </p:nvSpPr>
        <p:spPr>
          <a:xfrm>
            <a:off x="6966802" y="9519285"/>
            <a:ext cx="4354393" cy="388621"/>
          </a:xfrm>
          <a:prstGeom prst="rect">
            <a:avLst/>
          </a:prstGeom>
        </p:spPr>
        <p:txBody>
          <a:bodyPr lIns="0" tIns="0" rIns="0" bIns="0" rtlCol="0" anchor="t">
            <a:spAutoFit/>
          </a:bodyPr>
          <a:lstStyle/>
          <a:p>
            <a:pPr marL="0" lvl="0" indent="0" algn="l">
              <a:lnSpc>
                <a:spcPts val="2790"/>
              </a:lnSpc>
            </a:pPr>
            <a:r>
              <a:rPr lang="en-US" sz="3000" spc="-246" dirty="0">
                <a:solidFill>
                  <a:srgbClr val="156669"/>
                </a:solidFill>
                <a:latin typeface="Public Sans"/>
              </a:rPr>
              <a:t>   </a:t>
            </a:r>
            <a:r>
              <a:rPr lang="en-US" sz="3000" spc="-246" dirty="0">
                <a:solidFill>
                  <a:srgbClr val="156669"/>
                </a:solidFill>
                <a:latin typeface="Public Sans"/>
                <a:hlinkClick r:id="rId2" tooltip="https://zeyad4a.github.io/ix/"/>
              </a:rPr>
              <a:t> https://zeyad4a.github.io/ix/</a:t>
            </a:r>
          </a:p>
        </p:txBody>
      </p:sp>
      <p:sp>
        <p:nvSpPr>
          <p:cNvPr id="4" name="Freeform 4"/>
          <p:cNvSpPr/>
          <p:nvPr/>
        </p:nvSpPr>
        <p:spPr>
          <a:xfrm>
            <a:off x="4743450" y="570549"/>
            <a:ext cx="8801099" cy="9143047"/>
          </a:xfrm>
          <a:custGeom>
            <a:avLst/>
            <a:gdLst/>
            <a:ahLst/>
            <a:cxnLst/>
            <a:rect l="l" t="t" r="r" b="b"/>
            <a:pathLst>
              <a:path w="1464485" h="1464485">
                <a:moveTo>
                  <a:pt x="0" y="0"/>
                </a:moveTo>
                <a:lnTo>
                  <a:pt x="1464485" y="0"/>
                </a:lnTo>
                <a:lnTo>
                  <a:pt x="1464485" y="1464486"/>
                </a:lnTo>
                <a:lnTo>
                  <a:pt x="0" y="1464486"/>
                </a:lnTo>
                <a:lnTo>
                  <a:pt x="0" y="0"/>
                </a:lnTo>
                <a:close/>
              </a:path>
            </a:pathLst>
          </a:custGeom>
          <a:blipFill>
            <a:blip r:embed="rId3"/>
            <a:stretch>
              <a:fillRect/>
            </a:stretch>
          </a:blipFill>
        </p:spPr>
      </p:sp>
    </p:spTree>
    <p:extLst>
      <p:ext uri="{BB962C8B-B14F-4D97-AF65-F5344CB8AC3E}">
        <p14:creationId xmlns:p14="http://schemas.microsoft.com/office/powerpoint/2010/main" val="616401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flipH="1">
            <a:off x="-1183534" y="3409110"/>
            <a:ext cx="8801775" cy="8633722"/>
          </a:xfrm>
          <a:custGeom>
            <a:avLst/>
            <a:gdLst/>
            <a:ahLst/>
            <a:cxnLst/>
            <a:rect l="l" t="t" r="r" b="b"/>
            <a:pathLst>
              <a:path w="8801775" h="8633722">
                <a:moveTo>
                  <a:pt x="8801775" y="0"/>
                </a:moveTo>
                <a:lnTo>
                  <a:pt x="0" y="0"/>
                </a:lnTo>
                <a:lnTo>
                  <a:pt x="0" y="8633722"/>
                </a:lnTo>
                <a:lnTo>
                  <a:pt x="8801775" y="8633722"/>
                </a:lnTo>
                <a:lnTo>
                  <a:pt x="880177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p:cNvGrpSpPr/>
          <p:nvPr/>
        </p:nvGrpSpPr>
        <p:grpSpPr>
          <a:xfrm>
            <a:off x="4041190" y="1200124"/>
            <a:ext cx="3144259" cy="2737580"/>
            <a:chOff x="0" y="0"/>
            <a:chExt cx="828118" cy="721009"/>
          </a:xfrm>
        </p:grpSpPr>
        <p:sp>
          <p:nvSpPr>
            <p:cNvPr id="4" name="Freeform 4"/>
            <p:cNvSpPr/>
            <p:nvPr/>
          </p:nvSpPr>
          <p:spPr>
            <a:xfrm>
              <a:off x="0" y="0"/>
              <a:ext cx="828118" cy="721009"/>
            </a:xfrm>
            <a:custGeom>
              <a:avLst/>
              <a:gdLst/>
              <a:ahLst/>
              <a:cxnLst/>
              <a:rect l="l" t="t" r="r" b="b"/>
              <a:pathLst>
                <a:path w="828118" h="721009">
                  <a:moveTo>
                    <a:pt x="83716" y="0"/>
                  </a:moveTo>
                  <a:lnTo>
                    <a:pt x="744401" y="0"/>
                  </a:lnTo>
                  <a:cubicBezTo>
                    <a:pt x="790637" y="0"/>
                    <a:pt x="828118" y="37481"/>
                    <a:pt x="828118" y="83716"/>
                  </a:cubicBezTo>
                  <a:lnTo>
                    <a:pt x="828118" y="637293"/>
                  </a:lnTo>
                  <a:cubicBezTo>
                    <a:pt x="828118" y="683528"/>
                    <a:pt x="790637" y="721009"/>
                    <a:pt x="744401" y="721009"/>
                  </a:cubicBezTo>
                  <a:lnTo>
                    <a:pt x="83716" y="721009"/>
                  </a:lnTo>
                  <a:cubicBezTo>
                    <a:pt x="37481" y="721009"/>
                    <a:pt x="0" y="683528"/>
                    <a:pt x="0" y="637293"/>
                  </a:cubicBezTo>
                  <a:lnTo>
                    <a:pt x="0" y="83716"/>
                  </a:lnTo>
                  <a:cubicBezTo>
                    <a:pt x="0" y="37481"/>
                    <a:pt x="37481" y="0"/>
                    <a:pt x="83716" y="0"/>
                  </a:cubicBezTo>
                  <a:close/>
                </a:path>
              </a:pathLst>
            </a:custGeom>
            <a:solidFill>
              <a:srgbClr val="C4F1FA"/>
            </a:solidFill>
            <a:ln w="38100" cap="rnd">
              <a:solidFill>
                <a:srgbClr val="3A7B7A"/>
              </a:solidFill>
              <a:prstDash val="solid"/>
              <a:round/>
            </a:ln>
          </p:spPr>
        </p:sp>
        <p:sp>
          <p:nvSpPr>
            <p:cNvPr id="5" name="TextBox 5"/>
            <p:cNvSpPr txBox="1"/>
            <p:nvPr/>
          </p:nvSpPr>
          <p:spPr>
            <a:xfrm>
              <a:off x="0" y="-28575"/>
              <a:ext cx="828118" cy="749584"/>
            </a:xfrm>
            <a:prstGeom prst="rect">
              <a:avLst/>
            </a:prstGeom>
          </p:spPr>
          <p:txBody>
            <a:bodyPr lIns="50800" tIns="50800" rIns="50800" bIns="50800" rtlCol="0" anchor="ctr"/>
            <a:lstStyle/>
            <a:p>
              <a:pPr marL="0" lvl="0" indent="0" algn="ctr">
                <a:lnSpc>
                  <a:spcPts val="2541"/>
                </a:lnSpc>
                <a:spcBef>
                  <a:spcPct val="0"/>
                </a:spcBef>
              </a:pPr>
              <a:endParaRPr/>
            </a:p>
          </p:txBody>
        </p:sp>
      </p:grpSp>
      <p:grpSp>
        <p:nvGrpSpPr>
          <p:cNvPr id="6" name="Group 6"/>
          <p:cNvGrpSpPr/>
          <p:nvPr/>
        </p:nvGrpSpPr>
        <p:grpSpPr>
          <a:xfrm>
            <a:off x="7622971" y="1200124"/>
            <a:ext cx="3144259" cy="2737580"/>
            <a:chOff x="0" y="0"/>
            <a:chExt cx="828118" cy="721009"/>
          </a:xfrm>
        </p:grpSpPr>
        <p:sp>
          <p:nvSpPr>
            <p:cNvPr id="7" name="Freeform 7"/>
            <p:cNvSpPr/>
            <p:nvPr/>
          </p:nvSpPr>
          <p:spPr>
            <a:xfrm>
              <a:off x="0" y="0"/>
              <a:ext cx="828118" cy="721009"/>
            </a:xfrm>
            <a:custGeom>
              <a:avLst/>
              <a:gdLst/>
              <a:ahLst/>
              <a:cxnLst/>
              <a:rect l="l" t="t" r="r" b="b"/>
              <a:pathLst>
                <a:path w="828118" h="721009">
                  <a:moveTo>
                    <a:pt x="83716" y="0"/>
                  </a:moveTo>
                  <a:lnTo>
                    <a:pt x="744401" y="0"/>
                  </a:lnTo>
                  <a:cubicBezTo>
                    <a:pt x="790637" y="0"/>
                    <a:pt x="828118" y="37481"/>
                    <a:pt x="828118" y="83716"/>
                  </a:cubicBezTo>
                  <a:lnTo>
                    <a:pt x="828118" y="637293"/>
                  </a:lnTo>
                  <a:cubicBezTo>
                    <a:pt x="828118" y="683528"/>
                    <a:pt x="790637" y="721009"/>
                    <a:pt x="744401" y="721009"/>
                  </a:cubicBezTo>
                  <a:lnTo>
                    <a:pt x="83716" y="721009"/>
                  </a:lnTo>
                  <a:cubicBezTo>
                    <a:pt x="37481" y="721009"/>
                    <a:pt x="0" y="683528"/>
                    <a:pt x="0" y="637293"/>
                  </a:cubicBezTo>
                  <a:lnTo>
                    <a:pt x="0" y="83716"/>
                  </a:lnTo>
                  <a:cubicBezTo>
                    <a:pt x="0" y="37481"/>
                    <a:pt x="37481" y="0"/>
                    <a:pt x="83716" y="0"/>
                  </a:cubicBezTo>
                  <a:close/>
                </a:path>
              </a:pathLst>
            </a:custGeom>
            <a:solidFill>
              <a:srgbClr val="C4F1FA"/>
            </a:solidFill>
            <a:ln w="38100" cap="rnd">
              <a:solidFill>
                <a:srgbClr val="3A7B7A"/>
              </a:solidFill>
              <a:prstDash val="solid"/>
              <a:round/>
            </a:ln>
          </p:spPr>
        </p:sp>
        <p:sp>
          <p:nvSpPr>
            <p:cNvPr id="8" name="TextBox 8"/>
            <p:cNvSpPr txBox="1"/>
            <p:nvPr/>
          </p:nvSpPr>
          <p:spPr>
            <a:xfrm>
              <a:off x="0" y="-28575"/>
              <a:ext cx="828118" cy="749584"/>
            </a:xfrm>
            <a:prstGeom prst="rect">
              <a:avLst/>
            </a:prstGeom>
          </p:spPr>
          <p:txBody>
            <a:bodyPr lIns="50800" tIns="50800" rIns="50800" bIns="50800" rtlCol="0" anchor="ctr"/>
            <a:lstStyle/>
            <a:p>
              <a:pPr marL="0" lvl="0" indent="0" algn="ctr">
                <a:lnSpc>
                  <a:spcPts val="2541"/>
                </a:lnSpc>
                <a:spcBef>
                  <a:spcPct val="0"/>
                </a:spcBef>
              </a:pPr>
              <a:endParaRPr/>
            </a:p>
          </p:txBody>
        </p:sp>
      </p:grpSp>
      <p:grpSp>
        <p:nvGrpSpPr>
          <p:cNvPr id="9" name="Group 9"/>
          <p:cNvGrpSpPr/>
          <p:nvPr/>
        </p:nvGrpSpPr>
        <p:grpSpPr>
          <a:xfrm>
            <a:off x="11210175" y="1200124"/>
            <a:ext cx="3144259" cy="2737580"/>
            <a:chOff x="0" y="0"/>
            <a:chExt cx="828118" cy="721009"/>
          </a:xfrm>
        </p:grpSpPr>
        <p:sp>
          <p:nvSpPr>
            <p:cNvPr id="10" name="Freeform 10"/>
            <p:cNvSpPr/>
            <p:nvPr/>
          </p:nvSpPr>
          <p:spPr>
            <a:xfrm>
              <a:off x="0" y="0"/>
              <a:ext cx="828118" cy="721009"/>
            </a:xfrm>
            <a:custGeom>
              <a:avLst/>
              <a:gdLst/>
              <a:ahLst/>
              <a:cxnLst/>
              <a:rect l="l" t="t" r="r" b="b"/>
              <a:pathLst>
                <a:path w="828118" h="721009">
                  <a:moveTo>
                    <a:pt x="83716" y="0"/>
                  </a:moveTo>
                  <a:lnTo>
                    <a:pt x="744401" y="0"/>
                  </a:lnTo>
                  <a:cubicBezTo>
                    <a:pt x="790637" y="0"/>
                    <a:pt x="828118" y="37481"/>
                    <a:pt x="828118" y="83716"/>
                  </a:cubicBezTo>
                  <a:lnTo>
                    <a:pt x="828118" y="637293"/>
                  </a:lnTo>
                  <a:cubicBezTo>
                    <a:pt x="828118" y="683528"/>
                    <a:pt x="790637" y="721009"/>
                    <a:pt x="744401" y="721009"/>
                  </a:cubicBezTo>
                  <a:lnTo>
                    <a:pt x="83716" y="721009"/>
                  </a:lnTo>
                  <a:cubicBezTo>
                    <a:pt x="37481" y="721009"/>
                    <a:pt x="0" y="683528"/>
                    <a:pt x="0" y="637293"/>
                  </a:cubicBezTo>
                  <a:lnTo>
                    <a:pt x="0" y="83716"/>
                  </a:lnTo>
                  <a:cubicBezTo>
                    <a:pt x="0" y="37481"/>
                    <a:pt x="37481" y="0"/>
                    <a:pt x="83716" y="0"/>
                  </a:cubicBezTo>
                  <a:close/>
                </a:path>
              </a:pathLst>
            </a:custGeom>
            <a:solidFill>
              <a:srgbClr val="C4F1FA"/>
            </a:solidFill>
            <a:ln w="38100" cap="rnd">
              <a:solidFill>
                <a:srgbClr val="3A7B7A"/>
              </a:solidFill>
              <a:prstDash val="solid"/>
              <a:round/>
            </a:ln>
          </p:spPr>
        </p:sp>
        <p:sp>
          <p:nvSpPr>
            <p:cNvPr id="11" name="TextBox 11"/>
            <p:cNvSpPr txBox="1"/>
            <p:nvPr/>
          </p:nvSpPr>
          <p:spPr>
            <a:xfrm>
              <a:off x="0" y="-28575"/>
              <a:ext cx="828118" cy="749584"/>
            </a:xfrm>
            <a:prstGeom prst="rect">
              <a:avLst/>
            </a:prstGeom>
          </p:spPr>
          <p:txBody>
            <a:bodyPr lIns="50800" tIns="50800" rIns="50800" bIns="50800" rtlCol="0" anchor="ctr"/>
            <a:lstStyle/>
            <a:p>
              <a:pPr marL="0" lvl="0" indent="0" algn="ctr">
                <a:lnSpc>
                  <a:spcPts val="2541"/>
                </a:lnSpc>
                <a:spcBef>
                  <a:spcPct val="0"/>
                </a:spcBef>
              </a:pPr>
              <a:endParaRPr/>
            </a:p>
          </p:txBody>
        </p:sp>
      </p:grpSp>
      <p:grpSp>
        <p:nvGrpSpPr>
          <p:cNvPr id="12" name="Group 12"/>
          <p:cNvGrpSpPr/>
          <p:nvPr/>
        </p:nvGrpSpPr>
        <p:grpSpPr>
          <a:xfrm>
            <a:off x="4041190" y="4263793"/>
            <a:ext cx="3144259" cy="2737580"/>
            <a:chOff x="0" y="0"/>
            <a:chExt cx="828118" cy="721009"/>
          </a:xfrm>
        </p:grpSpPr>
        <p:sp>
          <p:nvSpPr>
            <p:cNvPr id="13" name="Freeform 13"/>
            <p:cNvSpPr/>
            <p:nvPr/>
          </p:nvSpPr>
          <p:spPr>
            <a:xfrm>
              <a:off x="0" y="0"/>
              <a:ext cx="828118" cy="721009"/>
            </a:xfrm>
            <a:custGeom>
              <a:avLst/>
              <a:gdLst/>
              <a:ahLst/>
              <a:cxnLst/>
              <a:rect l="l" t="t" r="r" b="b"/>
              <a:pathLst>
                <a:path w="828118" h="721009">
                  <a:moveTo>
                    <a:pt x="83716" y="0"/>
                  </a:moveTo>
                  <a:lnTo>
                    <a:pt x="744401" y="0"/>
                  </a:lnTo>
                  <a:cubicBezTo>
                    <a:pt x="790637" y="0"/>
                    <a:pt x="828118" y="37481"/>
                    <a:pt x="828118" y="83716"/>
                  </a:cubicBezTo>
                  <a:lnTo>
                    <a:pt x="828118" y="637293"/>
                  </a:lnTo>
                  <a:cubicBezTo>
                    <a:pt x="828118" y="683528"/>
                    <a:pt x="790637" y="721009"/>
                    <a:pt x="744401" y="721009"/>
                  </a:cubicBezTo>
                  <a:lnTo>
                    <a:pt x="83716" y="721009"/>
                  </a:lnTo>
                  <a:cubicBezTo>
                    <a:pt x="37481" y="721009"/>
                    <a:pt x="0" y="683528"/>
                    <a:pt x="0" y="637293"/>
                  </a:cubicBezTo>
                  <a:lnTo>
                    <a:pt x="0" y="83716"/>
                  </a:lnTo>
                  <a:cubicBezTo>
                    <a:pt x="0" y="37481"/>
                    <a:pt x="37481" y="0"/>
                    <a:pt x="83716" y="0"/>
                  </a:cubicBezTo>
                  <a:close/>
                </a:path>
              </a:pathLst>
            </a:custGeom>
            <a:solidFill>
              <a:srgbClr val="C4F1FA"/>
            </a:solidFill>
            <a:ln w="38100" cap="rnd">
              <a:solidFill>
                <a:srgbClr val="3A7B7A"/>
              </a:solidFill>
              <a:prstDash val="solid"/>
              <a:round/>
            </a:ln>
          </p:spPr>
        </p:sp>
        <p:sp>
          <p:nvSpPr>
            <p:cNvPr id="14" name="TextBox 14"/>
            <p:cNvSpPr txBox="1"/>
            <p:nvPr/>
          </p:nvSpPr>
          <p:spPr>
            <a:xfrm>
              <a:off x="0" y="-28575"/>
              <a:ext cx="828118" cy="749584"/>
            </a:xfrm>
            <a:prstGeom prst="rect">
              <a:avLst/>
            </a:prstGeom>
          </p:spPr>
          <p:txBody>
            <a:bodyPr lIns="50800" tIns="50800" rIns="50800" bIns="50800" rtlCol="0" anchor="ctr"/>
            <a:lstStyle/>
            <a:p>
              <a:pPr marL="0" lvl="0" indent="0" algn="ctr">
                <a:lnSpc>
                  <a:spcPts val="2541"/>
                </a:lnSpc>
                <a:spcBef>
                  <a:spcPct val="0"/>
                </a:spcBef>
              </a:pPr>
              <a:endParaRPr/>
            </a:p>
          </p:txBody>
        </p:sp>
      </p:grpSp>
      <p:grpSp>
        <p:nvGrpSpPr>
          <p:cNvPr id="15" name="Group 15"/>
          <p:cNvGrpSpPr/>
          <p:nvPr/>
        </p:nvGrpSpPr>
        <p:grpSpPr>
          <a:xfrm>
            <a:off x="7628393" y="4223454"/>
            <a:ext cx="3144259" cy="2737580"/>
            <a:chOff x="0" y="0"/>
            <a:chExt cx="828118" cy="721009"/>
          </a:xfrm>
        </p:grpSpPr>
        <p:sp>
          <p:nvSpPr>
            <p:cNvPr id="16" name="Freeform 16"/>
            <p:cNvSpPr/>
            <p:nvPr/>
          </p:nvSpPr>
          <p:spPr>
            <a:xfrm>
              <a:off x="0" y="0"/>
              <a:ext cx="828118" cy="721009"/>
            </a:xfrm>
            <a:custGeom>
              <a:avLst/>
              <a:gdLst/>
              <a:ahLst/>
              <a:cxnLst/>
              <a:rect l="l" t="t" r="r" b="b"/>
              <a:pathLst>
                <a:path w="828118" h="721009">
                  <a:moveTo>
                    <a:pt x="83716" y="0"/>
                  </a:moveTo>
                  <a:lnTo>
                    <a:pt x="744401" y="0"/>
                  </a:lnTo>
                  <a:cubicBezTo>
                    <a:pt x="790637" y="0"/>
                    <a:pt x="828118" y="37481"/>
                    <a:pt x="828118" y="83716"/>
                  </a:cubicBezTo>
                  <a:lnTo>
                    <a:pt x="828118" y="637293"/>
                  </a:lnTo>
                  <a:cubicBezTo>
                    <a:pt x="828118" y="683528"/>
                    <a:pt x="790637" y="721009"/>
                    <a:pt x="744401" y="721009"/>
                  </a:cubicBezTo>
                  <a:lnTo>
                    <a:pt x="83716" y="721009"/>
                  </a:lnTo>
                  <a:cubicBezTo>
                    <a:pt x="37481" y="721009"/>
                    <a:pt x="0" y="683528"/>
                    <a:pt x="0" y="637293"/>
                  </a:cubicBezTo>
                  <a:lnTo>
                    <a:pt x="0" y="83716"/>
                  </a:lnTo>
                  <a:cubicBezTo>
                    <a:pt x="0" y="37481"/>
                    <a:pt x="37481" y="0"/>
                    <a:pt x="83716" y="0"/>
                  </a:cubicBezTo>
                  <a:close/>
                </a:path>
              </a:pathLst>
            </a:custGeom>
            <a:solidFill>
              <a:srgbClr val="C4F1FA"/>
            </a:solidFill>
            <a:ln w="38100" cap="rnd">
              <a:solidFill>
                <a:srgbClr val="3A7B7A"/>
              </a:solidFill>
              <a:prstDash val="solid"/>
              <a:round/>
            </a:ln>
          </p:spPr>
        </p:sp>
        <p:sp>
          <p:nvSpPr>
            <p:cNvPr id="17" name="TextBox 17"/>
            <p:cNvSpPr txBox="1"/>
            <p:nvPr/>
          </p:nvSpPr>
          <p:spPr>
            <a:xfrm>
              <a:off x="0" y="-28575"/>
              <a:ext cx="828118" cy="749584"/>
            </a:xfrm>
            <a:prstGeom prst="rect">
              <a:avLst/>
            </a:prstGeom>
          </p:spPr>
          <p:txBody>
            <a:bodyPr lIns="50800" tIns="50800" rIns="50800" bIns="50800" rtlCol="0" anchor="ctr"/>
            <a:lstStyle/>
            <a:p>
              <a:pPr marL="0" lvl="0" indent="0" algn="ctr">
                <a:lnSpc>
                  <a:spcPts val="2541"/>
                </a:lnSpc>
                <a:spcBef>
                  <a:spcPct val="0"/>
                </a:spcBef>
              </a:pPr>
              <a:endParaRPr/>
            </a:p>
          </p:txBody>
        </p:sp>
      </p:grpSp>
      <p:sp>
        <p:nvSpPr>
          <p:cNvPr id="18" name="Freeform 18"/>
          <p:cNvSpPr/>
          <p:nvPr/>
        </p:nvSpPr>
        <p:spPr>
          <a:xfrm flipH="1">
            <a:off x="15471070" y="-3723676"/>
            <a:ext cx="8801775" cy="8633722"/>
          </a:xfrm>
          <a:custGeom>
            <a:avLst/>
            <a:gdLst/>
            <a:ahLst/>
            <a:cxnLst/>
            <a:rect l="l" t="t" r="r" b="b"/>
            <a:pathLst>
              <a:path w="8801775" h="8633722">
                <a:moveTo>
                  <a:pt x="8801775" y="0"/>
                </a:moveTo>
                <a:lnTo>
                  <a:pt x="0" y="0"/>
                </a:lnTo>
                <a:lnTo>
                  <a:pt x="0" y="8633722"/>
                </a:lnTo>
                <a:lnTo>
                  <a:pt x="8801775" y="8633722"/>
                </a:lnTo>
                <a:lnTo>
                  <a:pt x="880177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p:cNvSpPr txBox="1"/>
          <p:nvPr/>
        </p:nvSpPr>
        <p:spPr>
          <a:xfrm>
            <a:off x="4686738" y="1343696"/>
            <a:ext cx="1880121" cy="1491282"/>
          </a:xfrm>
          <a:prstGeom prst="rect">
            <a:avLst/>
          </a:prstGeom>
        </p:spPr>
        <p:txBody>
          <a:bodyPr lIns="0" tIns="0" rIns="0" bIns="0" rtlCol="0" anchor="t">
            <a:spAutoFit/>
          </a:bodyPr>
          <a:lstStyle/>
          <a:p>
            <a:pPr marL="0" lvl="0" indent="0" algn="ctr">
              <a:lnSpc>
                <a:spcPts val="11175"/>
              </a:lnSpc>
              <a:spcBef>
                <a:spcPct val="0"/>
              </a:spcBef>
            </a:pPr>
            <a:r>
              <a:rPr lang="en-US" sz="8097" dirty="0">
                <a:solidFill>
                  <a:srgbClr val="1E5B82"/>
                </a:solidFill>
                <a:latin typeface="Codec Pro ExtraBold"/>
              </a:rPr>
              <a:t>01</a:t>
            </a:r>
          </a:p>
        </p:txBody>
      </p:sp>
      <p:sp>
        <p:nvSpPr>
          <p:cNvPr id="20" name="TextBox 20"/>
          <p:cNvSpPr txBox="1"/>
          <p:nvPr/>
        </p:nvSpPr>
        <p:spPr>
          <a:xfrm>
            <a:off x="4427676" y="3019789"/>
            <a:ext cx="2400288" cy="340955"/>
          </a:xfrm>
          <a:prstGeom prst="rect">
            <a:avLst/>
          </a:prstGeom>
        </p:spPr>
        <p:txBody>
          <a:bodyPr lIns="0" tIns="0" rIns="0" bIns="0" rtlCol="0" anchor="t">
            <a:spAutoFit/>
          </a:bodyPr>
          <a:lstStyle/>
          <a:p>
            <a:pPr algn="ctr">
              <a:lnSpc>
                <a:spcPts val="2799"/>
              </a:lnSpc>
            </a:pPr>
            <a:r>
              <a:rPr lang="en-US" sz="2257" dirty="0">
                <a:solidFill>
                  <a:srgbClr val="1E5B82"/>
                </a:solidFill>
                <a:latin typeface="Canva Sans Bold"/>
              </a:rPr>
              <a:t>Introduction</a:t>
            </a:r>
          </a:p>
        </p:txBody>
      </p:sp>
      <p:sp>
        <p:nvSpPr>
          <p:cNvPr id="21" name="TextBox 21"/>
          <p:cNvSpPr txBox="1"/>
          <p:nvPr/>
        </p:nvSpPr>
        <p:spPr>
          <a:xfrm>
            <a:off x="8252766" y="1300442"/>
            <a:ext cx="1880121" cy="1491282"/>
          </a:xfrm>
          <a:prstGeom prst="rect">
            <a:avLst/>
          </a:prstGeom>
        </p:spPr>
        <p:txBody>
          <a:bodyPr lIns="0" tIns="0" rIns="0" bIns="0" rtlCol="0" anchor="t">
            <a:spAutoFit/>
          </a:bodyPr>
          <a:lstStyle/>
          <a:p>
            <a:pPr marL="0" lvl="0" indent="0" algn="ctr">
              <a:lnSpc>
                <a:spcPts val="11175"/>
              </a:lnSpc>
              <a:spcBef>
                <a:spcPct val="0"/>
              </a:spcBef>
            </a:pPr>
            <a:r>
              <a:rPr lang="en-US" sz="8097" dirty="0">
                <a:solidFill>
                  <a:srgbClr val="1E5B82"/>
                </a:solidFill>
                <a:latin typeface="Codec Pro ExtraBold"/>
              </a:rPr>
              <a:t>02</a:t>
            </a:r>
          </a:p>
        </p:txBody>
      </p:sp>
      <p:sp>
        <p:nvSpPr>
          <p:cNvPr id="22" name="TextBox 22"/>
          <p:cNvSpPr txBox="1"/>
          <p:nvPr/>
        </p:nvSpPr>
        <p:spPr>
          <a:xfrm>
            <a:off x="7880567" y="2924091"/>
            <a:ext cx="2639912" cy="340955"/>
          </a:xfrm>
          <a:prstGeom prst="rect">
            <a:avLst/>
          </a:prstGeom>
        </p:spPr>
        <p:txBody>
          <a:bodyPr lIns="0" tIns="0" rIns="0" bIns="0" rtlCol="0" anchor="t">
            <a:spAutoFit/>
          </a:bodyPr>
          <a:lstStyle/>
          <a:p>
            <a:pPr algn="ctr">
              <a:lnSpc>
                <a:spcPts val="2799"/>
              </a:lnSpc>
            </a:pPr>
            <a:r>
              <a:rPr lang="en-US" sz="2257" dirty="0">
                <a:solidFill>
                  <a:srgbClr val="1E5B82"/>
                </a:solidFill>
                <a:latin typeface="Canva Sans Bold"/>
              </a:rPr>
              <a:t>Proposed Solution</a:t>
            </a:r>
          </a:p>
        </p:txBody>
      </p:sp>
      <p:sp>
        <p:nvSpPr>
          <p:cNvPr id="23" name="TextBox 23"/>
          <p:cNvSpPr txBox="1"/>
          <p:nvPr/>
        </p:nvSpPr>
        <p:spPr>
          <a:xfrm>
            <a:off x="11842244" y="1386951"/>
            <a:ext cx="1880121" cy="1491282"/>
          </a:xfrm>
          <a:prstGeom prst="rect">
            <a:avLst/>
          </a:prstGeom>
        </p:spPr>
        <p:txBody>
          <a:bodyPr lIns="0" tIns="0" rIns="0" bIns="0" rtlCol="0" anchor="t">
            <a:spAutoFit/>
          </a:bodyPr>
          <a:lstStyle/>
          <a:p>
            <a:pPr marL="0" lvl="0" indent="0" algn="ctr">
              <a:lnSpc>
                <a:spcPts val="11175"/>
              </a:lnSpc>
              <a:spcBef>
                <a:spcPct val="0"/>
              </a:spcBef>
            </a:pPr>
            <a:r>
              <a:rPr lang="en-US" sz="8097" dirty="0">
                <a:solidFill>
                  <a:srgbClr val="1E5B82"/>
                </a:solidFill>
                <a:latin typeface="Codec Pro ExtraBold"/>
              </a:rPr>
              <a:t>03</a:t>
            </a:r>
          </a:p>
        </p:txBody>
      </p:sp>
      <p:sp>
        <p:nvSpPr>
          <p:cNvPr id="24" name="TextBox 24"/>
          <p:cNvSpPr txBox="1"/>
          <p:nvPr/>
        </p:nvSpPr>
        <p:spPr>
          <a:xfrm>
            <a:off x="11471899" y="2967346"/>
            <a:ext cx="2400288" cy="340955"/>
          </a:xfrm>
          <a:prstGeom prst="rect">
            <a:avLst/>
          </a:prstGeom>
        </p:spPr>
        <p:txBody>
          <a:bodyPr lIns="0" tIns="0" rIns="0" bIns="0" rtlCol="0" anchor="t">
            <a:spAutoFit/>
          </a:bodyPr>
          <a:lstStyle/>
          <a:p>
            <a:pPr algn="ctr">
              <a:lnSpc>
                <a:spcPts val="2799"/>
              </a:lnSpc>
            </a:pPr>
            <a:r>
              <a:rPr lang="en-US" sz="2257" dirty="0">
                <a:solidFill>
                  <a:srgbClr val="1E5B82"/>
                </a:solidFill>
                <a:latin typeface="Canva Sans Bold"/>
              </a:rPr>
              <a:t>Project Features</a:t>
            </a:r>
          </a:p>
        </p:txBody>
      </p:sp>
      <p:sp>
        <p:nvSpPr>
          <p:cNvPr id="25" name="TextBox 25"/>
          <p:cNvSpPr txBox="1"/>
          <p:nvPr/>
        </p:nvSpPr>
        <p:spPr>
          <a:xfrm>
            <a:off x="4686738" y="4385738"/>
            <a:ext cx="1880121" cy="1491282"/>
          </a:xfrm>
          <a:prstGeom prst="rect">
            <a:avLst/>
          </a:prstGeom>
        </p:spPr>
        <p:txBody>
          <a:bodyPr lIns="0" tIns="0" rIns="0" bIns="0" rtlCol="0" anchor="t">
            <a:spAutoFit/>
          </a:bodyPr>
          <a:lstStyle/>
          <a:p>
            <a:pPr marL="0" lvl="0" indent="0" algn="ctr">
              <a:lnSpc>
                <a:spcPts val="11175"/>
              </a:lnSpc>
              <a:spcBef>
                <a:spcPct val="0"/>
              </a:spcBef>
            </a:pPr>
            <a:r>
              <a:rPr lang="en-US" sz="8097" dirty="0">
                <a:solidFill>
                  <a:srgbClr val="1E5B82"/>
                </a:solidFill>
                <a:latin typeface="Codec Pro ExtraBold"/>
              </a:rPr>
              <a:t>04</a:t>
            </a:r>
          </a:p>
        </p:txBody>
      </p:sp>
      <p:sp>
        <p:nvSpPr>
          <p:cNvPr id="26" name="TextBox 26"/>
          <p:cNvSpPr txBox="1"/>
          <p:nvPr/>
        </p:nvSpPr>
        <p:spPr>
          <a:xfrm>
            <a:off x="4427166" y="5885618"/>
            <a:ext cx="2400288" cy="693380"/>
          </a:xfrm>
          <a:prstGeom prst="rect">
            <a:avLst/>
          </a:prstGeom>
        </p:spPr>
        <p:txBody>
          <a:bodyPr lIns="0" tIns="0" rIns="0" bIns="0" rtlCol="0" anchor="t">
            <a:spAutoFit/>
          </a:bodyPr>
          <a:lstStyle/>
          <a:p>
            <a:pPr algn="ctr">
              <a:lnSpc>
                <a:spcPts val="2799"/>
              </a:lnSpc>
            </a:pPr>
            <a:r>
              <a:rPr lang="en-US" sz="2257" dirty="0">
                <a:solidFill>
                  <a:srgbClr val="1E5B82"/>
                </a:solidFill>
                <a:latin typeface="Canva Sans Bold"/>
              </a:rPr>
              <a:t>Project Management</a:t>
            </a:r>
          </a:p>
        </p:txBody>
      </p:sp>
      <p:sp>
        <p:nvSpPr>
          <p:cNvPr id="27" name="TextBox 27"/>
          <p:cNvSpPr txBox="1"/>
          <p:nvPr/>
        </p:nvSpPr>
        <p:spPr>
          <a:xfrm>
            <a:off x="8260462" y="4375625"/>
            <a:ext cx="1880121" cy="1491282"/>
          </a:xfrm>
          <a:prstGeom prst="rect">
            <a:avLst/>
          </a:prstGeom>
        </p:spPr>
        <p:txBody>
          <a:bodyPr lIns="0" tIns="0" rIns="0" bIns="0" rtlCol="0" anchor="t">
            <a:spAutoFit/>
          </a:bodyPr>
          <a:lstStyle/>
          <a:p>
            <a:pPr marL="0" lvl="0" indent="0" algn="ctr">
              <a:lnSpc>
                <a:spcPts val="11175"/>
              </a:lnSpc>
              <a:spcBef>
                <a:spcPct val="0"/>
              </a:spcBef>
            </a:pPr>
            <a:r>
              <a:rPr lang="en-US" sz="8097" dirty="0">
                <a:solidFill>
                  <a:srgbClr val="1E5B82"/>
                </a:solidFill>
                <a:latin typeface="Codec Pro ExtraBold"/>
              </a:rPr>
              <a:t>05</a:t>
            </a:r>
          </a:p>
        </p:txBody>
      </p:sp>
      <p:grpSp>
        <p:nvGrpSpPr>
          <p:cNvPr id="28" name="Group 28"/>
          <p:cNvGrpSpPr/>
          <p:nvPr/>
        </p:nvGrpSpPr>
        <p:grpSpPr>
          <a:xfrm>
            <a:off x="11210175" y="4263793"/>
            <a:ext cx="3144259" cy="2737580"/>
            <a:chOff x="0" y="0"/>
            <a:chExt cx="828118" cy="721009"/>
          </a:xfrm>
        </p:grpSpPr>
        <p:sp>
          <p:nvSpPr>
            <p:cNvPr id="29" name="Freeform 29"/>
            <p:cNvSpPr/>
            <p:nvPr/>
          </p:nvSpPr>
          <p:spPr>
            <a:xfrm>
              <a:off x="0" y="0"/>
              <a:ext cx="828118" cy="721009"/>
            </a:xfrm>
            <a:custGeom>
              <a:avLst/>
              <a:gdLst/>
              <a:ahLst/>
              <a:cxnLst/>
              <a:rect l="l" t="t" r="r" b="b"/>
              <a:pathLst>
                <a:path w="828118" h="721009">
                  <a:moveTo>
                    <a:pt x="83716" y="0"/>
                  </a:moveTo>
                  <a:lnTo>
                    <a:pt x="744401" y="0"/>
                  </a:lnTo>
                  <a:cubicBezTo>
                    <a:pt x="790637" y="0"/>
                    <a:pt x="828118" y="37481"/>
                    <a:pt x="828118" y="83716"/>
                  </a:cubicBezTo>
                  <a:lnTo>
                    <a:pt x="828118" y="637293"/>
                  </a:lnTo>
                  <a:cubicBezTo>
                    <a:pt x="828118" y="683528"/>
                    <a:pt x="790637" y="721009"/>
                    <a:pt x="744401" y="721009"/>
                  </a:cubicBezTo>
                  <a:lnTo>
                    <a:pt x="83716" y="721009"/>
                  </a:lnTo>
                  <a:cubicBezTo>
                    <a:pt x="37481" y="721009"/>
                    <a:pt x="0" y="683528"/>
                    <a:pt x="0" y="637293"/>
                  </a:cubicBezTo>
                  <a:lnTo>
                    <a:pt x="0" y="83716"/>
                  </a:lnTo>
                  <a:cubicBezTo>
                    <a:pt x="0" y="37481"/>
                    <a:pt x="37481" y="0"/>
                    <a:pt x="83716" y="0"/>
                  </a:cubicBezTo>
                  <a:close/>
                </a:path>
              </a:pathLst>
            </a:custGeom>
            <a:solidFill>
              <a:srgbClr val="C4F1FA"/>
            </a:solidFill>
            <a:ln w="38100" cap="rnd">
              <a:solidFill>
                <a:srgbClr val="3A7B7A"/>
              </a:solidFill>
              <a:prstDash val="solid"/>
              <a:round/>
            </a:ln>
          </p:spPr>
        </p:sp>
        <p:sp>
          <p:nvSpPr>
            <p:cNvPr id="30" name="TextBox 30"/>
            <p:cNvSpPr txBox="1"/>
            <p:nvPr/>
          </p:nvSpPr>
          <p:spPr>
            <a:xfrm>
              <a:off x="0" y="-28575"/>
              <a:ext cx="828118" cy="749584"/>
            </a:xfrm>
            <a:prstGeom prst="rect">
              <a:avLst/>
            </a:prstGeom>
          </p:spPr>
          <p:txBody>
            <a:bodyPr lIns="50800" tIns="50800" rIns="50800" bIns="50800" rtlCol="0" anchor="ctr"/>
            <a:lstStyle/>
            <a:p>
              <a:pPr marL="0" lvl="0" indent="0" algn="ctr">
                <a:lnSpc>
                  <a:spcPts val="2541"/>
                </a:lnSpc>
                <a:spcBef>
                  <a:spcPct val="0"/>
                </a:spcBef>
              </a:pPr>
              <a:endParaRPr/>
            </a:p>
          </p:txBody>
        </p:sp>
      </p:grpSp>
      <p:sp>
        <p:nvSpPr>
          <p:cNvPr id="31" name="TextBox 31"/>
          <p:cNvSpPr txBox="1"/>
          <p:nvPr/>
        </p:nvSpPr>
        <p:spPr>
          <a:xfrm>
            <a:off x="11591802" y="5885618"/>
            <a:ext cx="2400288" cy="693380"/>
          </a:xfrm>
          <a:prstGeom prst="rect">
            <a:avLst/>
          </a:prstGeom>
        </p:spPr>
        <p:txBody>
          <a:bodyPr lIns="0" tIns="0" rIns="0" bIns="0" rtlCol="0" anchor="t">
            <a:spAutoFit/>
          </a:bodyPr>
          <a:lstStyle/>
          <a:p>
            <a:pPr algn="ctr">
              <a:lnSpc>
                <a:spcPts val="2799"/>
              </a:lnSpc>
            </a:pPr>
            <a:r>
              <a:rPr lang="en-US" sz="2257" dirty="0">
                <a:solidFill>
                  <a:srgbClr val="1E5B82"/>
                </a:solidFill>
                <a:latin typeface="Canva Sans Bold"/>
              </a:rPr>
              <a:t>Tools And Methods</a:t>
            </a:r>
          </a:p>
        </p:txBody>
      </p:sp>
      <p:sp>
        <p:nvSpPr>
          <p:cNvPr id="32" name="TextBox 32"/>
          <p:cNvSpPr txBox="1"/>
          <p:nvPr/>
        </p:nvSpPr>
        <p:spPr>
          <a:xfrm>
            <a:off x="6375623" y="-15487"/>
            <a:ext cx="5536753" cy="1044187"/>
          </a:xfrm>
          <a:prstGeom prst="rect">
            <a:avLst/>
          </a:prstGeom>
        </p:spPr>
        <p:txBody>
          <a:bodyPr lIns="0" tIns="0" rIns="0" bIns="0" rtlCol="0" anchor="t">
            <a:spAutoFit/>
          </a:bodyPr>
          <a:lstStyle/>
          <a:p>
            <a:pPr algn="ctr">
              <a:lnSpc>
                <a:spcPts val="7783"/>
              </a:lnSpc>
            </a:pPr>
            <a:r>
              <a:rPr lang="en-US" sz="5640" dirty="0">
                <a:solidFill>
                  <a:srgbClr val="1E5B82"/>
                </a:solidFill>
                <a:latin typeface="Codec Pro ExtraBold"/>
              </a:rPr>
              <a:t>Contents</a:t>
            </a:r>
          </a:p>
        </p:txBody>
      </p:sp>
      <p:grpSp>
        <p:nvGrpSpPr>
          <p:cNvPr id="33" name="Group 33"/>
          <p:cNvGrpSpPr/>
          <p:nvPr/>
        </p:nvGrpSpPr>
        <p:grpSpPr>
          <a:xfrm>
            <a:off x="5627820" y="7287123"/>
            <a:ext cx="3144259" cy="2737580"/>
            <a:chOff x="0" y="0"/>
            <a:chExt cx="828118" cy="721009"/>
          </a:xfrm>
        </p:grpSpPr>
        <p:sp>
          <p:nvSpPr>
            <p:cNvPr id="34" name="Freeform 34"/>
            <p:cNvSpPr/>
            <p:nvPr/>
          </p:nvSpPr>
          <p:spPr>
            <a:xfrm>
              <a:off x="0" y="0"/>
              <a:ext cx="828118" cy="721009"/>
            </a:xfrm>
            <a:custGeom>
              <a:avLst/>
              <a:gdLst/>
              <a:ahLst/>
              <a:cxnLst/>
              <a:rect l="l" t="t" r="r" b="b"/>
              <a:pathLst>
                <a:path w="828118" h="721009">
                  <a:moveTo>
                    <a:pt x="83716" y="0"/>
                  </a:moveTo>
                  <a:lnTo>
                    <a:pt x="744401" y="0"/>
                  </a:lnTo>
                  <a:cubicBezTo>
                    <a:pt x="790637" y="0"/>
                    <a:pt x="828118" y="37481"/>
                    <a:pt x="828118" y="83716"/>
                  </a:cubicBezTo>
                  <a:lnTo>
                    <a:pt x="828118" y="637293"/>
                  </a:lnTo>
                  <a:cubicBezTo>
                    <a:pt x="828118" y="683528"/>
                    <a:pt x="790637" y="721009"/>
                    <a:pt x="744401" y="721009"/>
                  </a:cubicBezTo>
                  <a:lnTo>
                    <a:pt x="83716" y="721009"/>
                  </a:lnTo>
                  <a:cubicBezTo>
                    <a:pt x="37481" y="721009"/>
                    <a:pt x="0" y="683528"/>
                    <a:pt x="0" y="637293"/>
                  </a:cubicBezTo>
                  <a:lnTo>
                    <a:pt x="0" y="83716"/>
                  </a:lnTo>
                  <a:cubicBezTo>
                    <a:pt x="0" y="37481"/>
                    <a:pt x="37481" y="0"/>
                    <a:pt x="83716" y="0"/>
                  </a:cubicBezTo>
                  <a:close/>
                </a:path>
              </a:pathLst>
            </a:custGeom>
            <a:solidFill>
              <a:srgbClr val="C4F1FA"/>
            </a:solidFill>
            <a:ln w="38100" cap="rnd">
              <a:solidFill>
                <a:srgbClr val="3A7B7A"/>
              </a:solidFill>
              <a:prstDash val="solid"/>
              <a:round/>
            </a:ln>
          </p:spPr>
        </p:sp>
        <p:sp>
          <p:nvSpPr>
            <p:cNvPr id="35" name="TextBox 35"/>
            <p:cNvSpPr txBox="1"/>
            <p:nvPr/>
          </p:nvSpPr>
          <p:spPr>
            <a:xfrm>
              <a:off x="0" y="-28575"/>
              <a:ext cx="828118" cy="749584"/>
            </a:xfrm>
            <a:prstGeom prst="rect">
              <a:avLst/>
            </a:prstGeom>
          </p:spPr>
          <p:txBody>
            <a:bodyPr lIns="50800" tIns="50800" rIns="50800" bIns="50800" rtlCol="0" anchor="ctr"/>
            <a:lstStyle/>
            <a:p>
              <a:pPr marL="0" lvl="0" indent="0" algn="ctr">
                <a:lnSpc>
                  <a:spcPts val="2541"/>
                </a:lnSpc>
                <a:spcBef>
                  <a:spcPct val="0"/>
                </a:spcBef>
              </a:pPr>
              <a:endParaRPr/>
            </a:p>
          </p:txBody>
        </p:sp>
      </p:grpSp>
      <p:sp>
        <p:nvSpPr>
          <p:cNvPr id="36" name="TextBox 36"/>
          <p:cNvSpPr txBox="1"/>
          <p:nvPr/>
        </p:nvSpPr>
        <p:spPr>
          <a:xfrm>
            <a:off x="11842244" y="4437591"/>
            <a:ext cx="1880121" cy="1491282"/>
          </a:xfrm>
          <a:prstGeom prst="rect">
            <a:avLst/>
          </a:prstGeom>
        </p:spPr>
        <p:txBody>
          <a:bodyPr lIns="0" tIns="0" rIns="0" bIns="0" rtlCol="0" anchor="t">
            <a:spAutoFit/>
          </a:bodyPr>
          <a:lstStyle/>
          <a:p>
            <a:pPr marL="0" lvl="0" indent="0" algn="ctr">
              <a:lnSpc>
                <a:spcPts val="11175"/>
              </a:lnSpc>
              <a:spcBef>
                <a:spcPct val="0"/>
              </a:spcBef>
            </a:pPr>
            <a:r>
              <a:rPr lang="en-US" sz="8097" dirty="0">
                <a:solidFill>
                  <a:srgbClr val="1E5B82"/>
                </a:solidFill>
                <a:latin typeface="Codec Pro ExtraBold"/>
              </a:rPr>
              <a:t>06</a:t>
            </a:r>
          </a:p>
        </p:txBody>
      </p:sp>
      <p:sp>
        <p:nvSpPr>
          <p:cNvPr id="37" name="TextBox 37"/>
          <p:cNvSpPr txBox="1"/>
          <p:nvPr/>
        </p:nvSpPr>
        <p:spPr>
          <a:xfrm>
            <a:off x="8000379" y="5934608"/>
            <a:ext cx="2400288" cy="340955"/>
          </a:xfrm>
          <a:prstGeom prst="rect">
            <a:avLst/>
          </a:prstGeom>
        </p:spPr>
        <p:txBody>
          <a:bodyPr lIns="0" tIns="0" rIns="0" bIns="0" rtlCol="0" anchor="t">
            <a:spAutoFit/>
          </a:bodyPr>
          <a:lstStyle/>
          <a:p>
            <a:pPr algn="ctr">
              <a:lnSpc>
                <a:spcPts val="2799"/>
              </a:lnSpc>
            </a:pPr>
            <a:r>
              <a:rPr lang="en-US" sz="2257" dirty="0">
                <a:solidFill>
                  <a:srgbClr val="1E5B82"/>
                </a:solidFill>
                <a:latin typeface="Canva Sans Bold"/>
              </a:rPr>
              <a:t>Field Trips</a:t>
            </a:r>
          </a:p>
        </p:txBody>
      </p:sp>
      <p:sp>
        <p:nvSpPr>
          <p:cNvPr id="38" name="TextBox 38"/>
          <p:cNvSpPr txBox="1"/>
          <p:nvPr/>
        </p:nvSpPr>
        <p:spPr>
          <a:xfrm>
            <a:off x="6259889" y="7449746"/>
            <a:ext cx="1880121" cy="1491282"/>
          </a:xfrm>
          <a:prstGeom prst="rect">
            <a:avLst/>
          </a:prstGeom>
        </p:spPr>
        <p:txBody>
          <a:bodyPr lIns="0" tIns="0" rIns="0" bIns="0" rtlCol="0" anchor="t">
            <a:spAutoFit/>
          </a:bodyPr>
          <a:lstStyle/>
          <a:p>
            <a:pPr marL="0" lvl="0" indent="0" algn="ctr">
              <a:lnSpc>
                <a:spcPts val="11175"/>
              </a:lnSpc>
              <a:spcBef>
                <a:spcPct val="0"/>
              </a:spcBef>
            </a:pPr>
            <a:r>
              <a:rPr lang="en-US" sz="8097" dirty="0">
                <a:solidFill>
                  <a:srgbClr val="1E5B82"/>
                </a:solidFill>
                <a:latin typeface="Codec Pro ExtraBold"/>
              </a:rPr>
              <a:t>07</a:t>
            </a:r>
          </a:p>
        </p:txBody>
      </p:sp>
      <p:grpSp>
        <p:nvGrpSpPr>
          <p:cNvPr id="39" name="Group 39"/>
          <p:cNvGrpSpPr/>
          <p:nvPr/>
        </p:nvGrpSpPr>
        <p:grpSpPr>
          <a:xfrm>
            <a:off x="9515029" y="7325223"/>
            <a:ext cx="3144259" cy="2737580"/>
            <a:chOff x="0" y="0"/>
            <a:chExt cx="828118" cy="721009"/>
          </a:xfrm>
        </p:grpSpPr>
        <p:sp>
          <p:nvSpPr>
            <p:cNvPr id="40" name="Freeform 40"/>
            <p:cNvSpPr/>
            <p:nvPr/>
          </p:nvSpPr>
          <p:spPr>
            <a:xfrm>
              <a:off x="0" y="0"/>
              <a:ext cx="828118" cy="721009"/>
            </a:xfrm>
            <a:custGeom>
              <a:avLst/>
              <a:gdLst/>
              <a:ahLst/>
              <a:cxnLst/>
              <a:rect l="l" t="t" r="r" b="b"/>
              <a:pathLst>
                <a:path w="828118" h="721009">
                  <a:moveTo>
                    <a:pt x="83716" y="0"/>
                  </a:moveTo>
                  <a:lnTo>
                    <a:pt x="744401" y="0"/>
                  </a:lnTo>
                  <a:cubicBezTo>
                    <a:pt x="790637" y="0"/>
                    <a:pt x="828118" y="37481"/>
                    <a:pt x="828118" y="83716"/>
                  </a:cubicBezTo>
                  <a:lnTo>
                    <a:pt x="828118" y="637293"/>
                  </a:lnTo>
                  <a:cubicBezTo>
                    <a:pt x="828118" y="683528"/>
                    <a:pt x="790637" y="721009"/>
                    <a:pt x="744401" y="721009"/>
                  </a:cubicBezTo>
                  <a:lnTo>
                    <a:pt x="83716" y="721009"/>
                  </a:lnTo>
                  <a:cubicBezTo>
                    <a:pt x="37481" y="721009"/>
                    <a:pt x="0" y="683528"/>
                    <a:pt x="0" y="637293"/>
                  </a:cubicBezTo>
                  <a:lnTo>
                    <a:pt x="0" y="83716"/>
                  </a:lnTo>
                  <a:cubicBezTo>
                    <a:pt x="0" y="37481"/>
                    <a:pt x="37481" y="0"/>
                    <a:pt x="83716" y="0"/>
                  </a:cubicBezTo>
                  <a:close/>
                </a:path>
              </a:pathLst>
            </a:custGeom>
            <a:solidFill>
              <a:srgbClr val="C4F1FA"/>
            </a:solidFill>
            <a:ln w="38100" cap="rnd">
              <a:solidFill>
                <a:srgbClr val="3A7B7A"/>
              </a:solidFill>
              <a:prstDash val="solid"/>
              <a:round/>
            </a:ln>
          </p:spPr>
        </p:sp>
        <p:sp>
          <p:nvSpPr>
            <p:cNvPr id="41" name="TextBox 41"/>
            <p:cNvSpPr txBox="1"/>
            <p:nvPr/>
          </p:nvSpPr>
          <p:spPr>
            <a:xfrm>
              <a:off x="0" y="-28575"/>
              <a:ext cx="828118" cy="749584"/>
            </a:xfrm>
            <a:prstGeom prst="rect">
              <a:avLst/>
            </a:prstGeom>
          </p:spPr>
          <p:txBody>
            <a:bodyPr lIns="50800" tIns="50800" rIns="50800" bIns="50800" rtlCol="0" anchor="ctr"/>
            <a:lstStyle/>
            <a:p>
              <a:pPr marL="0" lvl="0" indent="0" algn="ctr">
                <a:lnSpc>
                  <a:spcPts val="2541"/>
                </a:lnSpc>
                <a:spcBef>
                  <a:spcPct val="0"/>
                </a:spcBef>
              </a:pPr>
              <a:endParaRPr/>
            </a:p>
          </p:txBody>
        </p:sp>
      </p:grpSp>
      <p:sp>
        <p:nvSpPr>
          <p:cNvPr id="42" name="TextBox 42"/>
          <p:cNvSpPr txBox="1"/>
          <p:nvPr/>
        </p:nvSpPr>
        <p:spPr>
          <a:xfrm>
            <a:off x="9883570" y="8820648"/>
            <a:ext cx="2400288" cy="693380"/>
          </a:xfrm>
          <a:prstGeom prst="rect">
            <a:avLst/>
          </a:prstGeom>
        </p:spPr>
        <p:txBody>
          <a:bodyPr lIns="0" tIns="0" rIns="0" bIns="0" rtlCol="0" anchor="t">
            <a:spAutoFit/>
          </a:bodyPr>
          <a:lstStyle/>
          <a:p>
            <a:pPr algn="ctr">
              <a:lnSpc>
                <a:spcPts val="2799"/>
              </a:lnSpc>
            </a:pPr>
            <a:r>
              <a:rPr lang="en-US" sz="2257" dirty="0">
                <a:solidFill>
                  <a:srgbClr val="1E5B82"/>
                </a:solidFill>
                <a:latin typeface="Canva Sans Bold"/>
              </a:rPr>
              <a:t>Project conclusions</a:t>
            </a:r>
          </a:p>
        </p:txBody>
      </p:sp>
      <p:sp>
        <p:nvSpPr>
          <p:cNvPr id="43" name="TextBox 43"/>
          <p:cNvSpPr txBox="1"/>
          <p:nvPr/>
        </p:nvSpPr>
        <p:spPr>
          <a:xfrm>
            <a:off x="10143653" y="7468796"/>
            <a:ext cx="1880121" cy="1491282"/>
          </a:xfrm>
          <a:prstGeom prst="rect">
            <a:avLst/>
          </a:prstGeom>
        </p:spPr>
        <p:txBody>
          <a:bodyPr lIns="0" tIns="0" rIns="0" bIns="0" rtlCol="0" anchor="t">
            <a:spAutoFit/>
          </a:bodyPr>
          <a:lstStyle/>
          <a:p>
            <a:pPr marL="0" lvl="0" indent="0" algn="ctr">
              <a:lnSpc>
                <a:spcPts val="11175"/>
              </a:lnSpc>
              <a:spcBef>
                <a:spcPct val="0"/>
              </a:spcBef>
            </a:pPr>
            <a:r>
              <a:rPr lang="en-US" sz="8097" dirty="0">
                <a:solidFill>
                  <a:srgbClr val="1E5B82"/>
                </a:solidFill>
                <a:latin typeface="Codec Pro ExtraBold"/>
              </a:rPr>
              <a:t>08</a:t>
            </a:r>
          </a:p>
        </p:txBody>
      </p:sp>
      <p:sp>
        <p:nvSpPr>
          <p:cNvPr id="44" name="TextBox 44"/>
          <p:cNvSpPr txBox="1"/>
          <p:nvPr/>
        </p:nvSpPr>
        <p:spPr>
          <a:xfrm>
            <a:off x="5999806" y="9007703"/>
            <a:ext cx="2400288" cy="340955"/>
          </a:xfrm>
          <a:prstGeom prst="rect">
            <a:avLst/>
          </a:prstGeom>
        </p:spPr>
        <p:txBody>
          <a:bodyPr lIns="0" tIns="0" rIns="0" bIns="0" rtlCol="0" anchor="t">
            <a:spAutoFit/>
          </a:bodyPr>
          <a:lstStyle/>
          <a:p>
            <a:pPr algn="ctr">
              <a:lnSpc>
                <a:spcPts val="2799"/>
              </a:lnSpc>
            </a:pPr>
            <a:r>
              <a:rPr lang="en-US" sz="2257" dirty="0">
                <a:solidFill>
                  <a:srgbClr val="1E5B82"/>
                </a:solidFill>
                <a:latin typeface="Canva Sans Bold"/>
              </a:rPr>
              <a:t>Future Work</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250"/>
                                        <p:tgtEl>
                                          <p:spTgt spid="19"/>
                                        </p:tgtEl>
                                      </p:cBhvr>
                                    </p:animEffect>
                                    <p:anim calcmode="lin" valueType="num">
                                      <p:cBhvr>
                                        <p:cTn id="20" dur="250" fill="hold"/>
                                        <p:tgtEl>
                                          <p:spTgt spid="19"/>
                                        </p:tgtEl>
                                        <p:attrNameLst>
                                          <p:attrName>ppt_x</p:attrName>
                                        </p:attrNameLst>
                                      </p:cBhvr>
                                      <p:tavLst>
                                        <p:tav tm="0">
                                          <p:val>
                                            <p:strVal val="#ppt_x"/>
                                          </p:val>
                                        </p:tav>
                                        <p:tav tm="100000">
                                          <p:val>
                                            <p:strVal val="#ppt_x"/>
                                          </p:val>
                                        </p:tav>
                                      </p:tavLst>
                                    </p:anim>
                                    <p:anim calcmode="lin" valueType="num">
                                      <p:cBhvr>
                                        <p:cTn id="21" dur="250" fill="hold"/>
                                        <p:tgtEl>
                                          <p:spTgt spid="19"/>
                                        </p:tgtEl>
                                        <p:attrNameLst>
                                          <p:attrName>ppt_y</p:attrName>
                                        </p:attrNameLst>
                                      </p:cBhvr>
                                      <p:tavLst>
                                        <p:tav tm="0">
                                          <p:val>
                                            <p:strVal val="#ppt_y+.1"/>
                                          </p:val>
                                        </p:tav>
                                        <p:tav tm="100000">
                                          <p:val>
                                            <p:strVal val="#ppt_y"/>
                                          </p:val>
                                        </p:tav>
                                      </p:tavLst>
                                    </p:anim>
                                  </p:childTnLst>
                                </p:cTn>
                              </p:par>
                            </p:childTnLst>
                          </p:cTn>
                        </p:par>
                        <p:par>
                          <p:cTn id="22" fill="hold">
                            <p:stCondLst>
                              <p:cond delay="1750"/>
                            </p:stCondLst>
                            <p:childTnLst>
                              <p:par>
                                <p:cTn id="23" presetID="42"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250"/>
                                        <p:tgtEl>
                                          <p:spTgt spid="20"/>
                                        </p:tgtEl>
                                      </p:cBhvr>
                                    </p:animEffect>
                                    <p:anim calcmode="lin" valueType="num">
                                      <p:cBhvr>
                                        <p:cTn id="26" dur="250" fill="hold"/>
                                        <p:tgtEl>
                                          <p:spTgt spid="20"/>
                                        </p:tgtEl>
                                        <p:attrNameLst>
                                          <p:attrName>ppt_x</p:attrName>
                                        </p:attrNameLst>
                                      </p:cBhvr>
                                      <p:tavLst>
                                        <p:tav tm="0">
                                          <p:val>
                                            <p:strVal val="#ppt_x"/>
                                          </p:val>
                                        </p:tav>
                                        <p:tav tm="100000">
                                          <p:val>
                                            <p:strVal val="#ppt_x"/>
                                          </p:val>
                                        </p:tav>
                                      </p:tavLst>
                                    </p:anim>
                                    <p:anim calcmode="lin" valueType="num">
                                      <p:cBhvr>
                                        <p:cTn id="27" dur="250" fill="hold"/>
                                        <p:tgtEl>
                                          <p:spTgt spid="20"/>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2500"/>
                            </p:stCondLst>
                            <p:childTnLst>
                              <p:par>
                                <p:cTn id="33" presetID="42"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250"/>
                                        <p:tgtEl>
                                          <p:spTgt spid="21"/>
                                        </p:tgtEl>
                                      </p:cBhvr>
                                    </p:animEffect>
                                    <p:anim calcmode="lin" valueType="num">
                                      <p:cBhvr>
                                        <p:cTn id="36" dur="250" fill="hold"/>
                                        <p:tgtEl>
                                          <p:spTgt spid="21"/>
                                        </p:tgtEl>
                                        <p:attrNameLst>
                                          <p:attrName>ppt_x</p:attrName>
                                        </p:attrNameLst>
                                      </p:cBhvr>
                                      <p:tavLst>
                                        <p:tav tm="0">
                                          <p:val>
                                            <p:strVal val="#ppt_x"/>
                                          </p:val>
                                        </p:tav>
                                        <p:tav tm="100000">
                                          <p:val>
                                            <p:strVal val="#ppt_x"/>
                                          </p:val>
                                        </p:tav>
                                      </p:tavLst>
                                    </p:anim>
                                    <p:anim calcmode="lin" valueType="num">
                                      <p:cBhvr>
                                        <p:cTn id="37" dur="250" fill="hold"/>
                                        <p:tgtEl>
                                          <p:spTgt spid="21"/>
                                        </p:tgtEl>
                                        <p:attrNameLst>
                                          <p:attrName>ppt_y</p:attrName>
                                        </p:attrNameLst>
                                      </p:cBhvr>
                                      <p:tavLst>
                                        <p:tav tm="0">
                                          <p:val>
                                            <p:strVal val="#ppt_y+.1"/>
                                          </p:val>
                                        </p:tav>
                                        <p:tav tm="100000">
                                          <p:val>
                                            <p:strVal val="#ppt_y"/>
                                          </p:val>
                                        </p:tav>
                                      </p:tavLst>
                                    </p:anim>
                                  </p:childTnLst>
                                </p:cTn>
                              </p:par>
                            </p:childTnLst>
                          </p:cTn>
                        </p:par>
                        <p:par>
                          <p:cTn id="38" fill="hold">
                            <p:stCondLst>
                              <p:cond delay="2750"/>
                            </p:stCondLst>
                            <p:childTnLst>
                              <p:par>
                                <p:cTn id="39" presetID="42" presetClass="entr" presetSubtype="0"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250"/>
                                        <p:tgtEl>
                                          <p:spTgt spid="22"/>
                                        </p:tgtEl>
                                      </p:cBhvr>
                                    </p:animEffect>
                                    <p:anim calcmode="lin" valueType="num">
                                      <p:cBhvr>
                                        <p:cTn id="42" dur="250" fill="hold"/>
                                        <p:tgtEl>
                                          <p:spTgt spid="22"/>
                                        </p:tgtEl>
                                        <p:attrNameLst>
                                          <p:attrName>ppt_x</p:attrName>
                                        </p:attrNameLst>
                                      </p:cBhvr>
                                      <p:tavLst>
                                        <p:tav tm="0">
                                          <p:val>
                                            <p:strVal val="#ppt_x"/>
                                          </p:val>
                                        </p:tav>
                                        <p:tav tm="100000">
                                          <p:val>
                                            <p:strVal val="#ppt_x"/>
                                          </p:val>
                                        </p:tav>
                                      </p:tavLst>
                                    </p:anim>
                                    <p:anim calcmode="lin" valueType="num">
                                      <p:cBhvr>
                                        <p:cTn id="43" dur="250" fill="hold"/>
                                        <p:tgtEl>
                                          <p:spTgt spid="22"/>
                                        </p:tgtEl>
                                        <p:attrNameLst>
                                          <p:attrName>ppt_y</p:attrName>
                                        </p:attrNameLst>
                                      </p:cBhvr>
                                      <p:tavLst>
                                        <p:tav tm="0">
                                          <p:val>
                                            <p:strVal val="#ppt_y+.1"/>
                                          </p:val>
                                        </p:tav>
                                        <p:tav tm="100000">
                                          <p:val>
                                            <p:strVal val="#ppt_y"/>
                                          </p:val>
                                        </p:tav>
                                      </p:tavLst>
                                    </p:anim>
                                  </p:childTnLst>
                                </p:cTn>
                              </p:par>
                            </p:childTnLst>
                          </p:cTn>
                        </p:par>
                        <p:par>
                          <p:cTn id="44" fill="hold">
                            <p:stCondLst>
                              <p:cond delay="3000"/>
                            </p:stCondLst>
                            <p:childTnLst>
                              <p:par>
                                <p:cTn id="45" presetID="22" presetClass="entr" presetSubtype="4"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par>
                          <p:cTn id="48" fill="hold">
                            <p:stCondLst>
                              <p:cond delay="3500"/>
                            </p:stCondLst>
                            <p:childTnLst>
                              <p:par>
                                <p:cTn id="49" presetID="42"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250"/>
                                        <p:tgtEl>
                                          <p:spTgt spid="23"/>
                                        </p:tgtEl>
                                      </p:cBhvr>
                                    </p:animEffect>
                                    <p:anim calcmode="lin" valueType="num">
                                      <p:cBhvr>
                                        <p:cTn id="52" dur="250" fill="hold"/>
                                        <p:tgtEl>
                                          <p:spTgt spid="23"/>
                                        </p:tgtEl>
                                        <p:attrNameLst>
                                          <p:attrName>ppt_x</p:attrName>
                                        </p:attrNameLst>
                                      </p:cBhvr>
                                      <p:tavLst>
                                        <p:tav tm="0">
                                          <p:val>
                                            <p:strVal val="#ppt_x"/>
                                          </p:val>
                                        </p:tav>
                                        <p:tav tm="100000">
                                          <p:val>
                                            <p:strVal val="#ppt_x"/>
                                          </p:val>
                                        </p:tav>
                                      </p:tavLst>
                                    </p:anim>
                                    <p:anim calcmode="lin" valueType="num">
                                      <p:cBhvr>
                                        <p:cTn id="53" dur="250" fill="hold"/>
                                        <p:tgtEl>
                                          <p:spTgt spid="23"/>
                                        </p:tgtEl>
                                        <p:attrNameLst>
                                          <p:attrName>ppt_y</p:attrName>
                                        </p:attrNameLst>
                                      </p:cBhvr>
                                      <p:tavLst>
                                        <p:tav tm="0">
                                          <p:val>
                                            <p:strVal val="#ppt_y+.1"/>
                                          </p:val>
                                        </p:tav>
                                        <p:tav tm="100000">
                                          <p:val>
                                            <p:strVal val="#ppt_y"/>
                                          </p:val>
                                        </p:tav>
                                      </p:tavLst>
                                    </p:anim>
                                  </p:childTnLst>
                                </p:cTn>
                              </p:par>
                            </p:childTnLst>
                          </p:cTn>
                        </p:par>
                        <p:par>
                          <p:cTn id="54" fill="hold">
                            <p:stCondLst>
                              <p:cond delay="3750"/>
                            </p:stCondLst>
                            <p:childTnLst>
                              <p:par>
                                <p:cTn id="55" presetID="42" presetClass="entr" presetSubtype="0"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250"/>
                                        <p:tgtEl>
                                          <p:spTgt spid="24"/>
                                        </p:tgtEl>
                                      </p:cBhvr>
                                    </p:animEffect>
                                    <p:anim calcmode="lin" valueType="num">
                                      <p:cBhvr>
                                        <p:cTn id="58" dur="250" fill="hold"/>
                                        <p:tgtEl>
                                          <p:spTgt spid="24"/>
                                        </p:tgtEl>
                                        <p:attrNameLst>
                                          <p:attrName>ppt_x</p:attrName>
                                        </p:attrNameLst>
                                      </p:cBhvr>
                                      <p:tavLst>
                                        <p:tav tm="0">
                                          <p:val>
                                            <p:strVal val="#ppt_x"/>
                                          </p:val>
                                        </p:tav>
                                        <p:tav tm="100000">
                                          <p:val>
                                            <p:strVal val="#ppt_x"/>
                                          </p:val>
                                        </p:tav>
                                      </p:tavLst>
                                    </p:anim>
                                    <p:anim calcmode="lin" valueType="num">
                                      <p:cBhvr>
                                        <p:cTn id="59" dur="250" fill="hold"/>
                                        <p:tgtEl>
                                          <p:spTgt spid="24"/>
                                        </p:tgtEl>
                                        <p:attrNameLst>
                                          <p:attrName>ppt_y</p:attrName>
                                        </p:attrNameLst>
                                      </p:cBhvr>
                                      <p:tavLst>
                                        <p:tav tm="0">
                                          <p:val>
                                            <p:strVal val="#ppt_y+.1"/>
                                          </p:val>
                                        </p:tav>
                                        <p:tav tm="100000">
                                          <p:val>
                                            <p:strVal val="#ppt_y"/>
                                          </p:val>
                                        </p:tav>
                                      </p:tavLst>
                                    </p:anim>
                                  </p:childTnLst>
                                </p:cTn>
                              </p:par>
                            </p:childTnLst>
                          </p:cTn>
                        </p:par>
                        <p:par>
                          <p:cTn id="60" fill="hold">
                            <p:stCondLst>
                              <p:cond delay="4000"/>
                            </p:stCondLst>
                            <p:childTnLst>
                              <p:par>
                                <p:cTn id="61" presetID="22" presetClass="entr" presetSubtype="4" fill="hold"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down)">
                                      <p:cBhvr>
                                        <p:cTn id="63" dur="500"/>
                                        <p:tgtEl>
                                          <p:spTgt spid="12"/>
                                        </p:tgtEl>
                                      </p:cBhvr>
                                    </p:animEffect>
                                  </p:childTnLst>
                                </p:cTn>
                              </p:par>
                            </p:childTnLst>
                          </p:cTn>
                        </p:par>
                        <p:par>
                          <p:cTn id="64" fill="hold">
                            <p:stCondLst>
                              <p:cond delay="4500"/>
                            </p:stCondLst>
                            <p:childTnLst>
                              <p:par>
                                <p:cTn id="65" presetID="42" presetClass="entr" presetSubtype="0" fill="hold" grpId="0" nodeType="after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250"/>
                                        <p:tgtEl>
                                          <p:spTgt spid="25"/>
                                        </p:tgtEl>
                                      </p:cBhvr>
                                    </p:animEffect>
                                    <p:anim calcmode="lin" valueType="num">
                                      <p:cBhvr>
                                        <p:cTn id="68" dur="250" fill="hold"/>
                                        <p:tgtEl>
                                          <p:spTgt spid="25"/>
                                        </p:tgtEl>
                                        <p:attrNameLst>
                                          <p:attrName>ppt_x</p:attrName>
                                        </p:attrNameLst>
                                      </p:cBhvr>
                                      <p:tavLst>
                                        <p:tav tm="0">
                                          <p:val>
                                            <p:strVal val="#ppt_x"/>
                                          </p:val>
                                        </p:tav>
                                        <p:tav tm="100000">
                                          <p:val>
                                            <p:strVal val="#ppt_x"/>
                                          </p:val>
                                        </p:tav>
                                      </p:tavLst>
                                    </p:anim>
                                    <p:anim calcmode="lin" valueType="num">
                                      <p:cBhvr>
                                        <p:cTn id="69" dur="250" fill="hold"/>
                                        <p:tgtEl>
                                          <p:spTgt spid="25"/>
                                        </p:tgtEl>
                                        <p:attrNameLst>
                                          <p:attrName>ppt_y</p:attrName>
                                        </p:attrNameLst>
                                      </p:cBhvr>
                                      <p:tavLst>
                                        <p:tav tm="0">
                                          <p:val>
                                            <p:strVal val="#ppt_y+.1"/>
                                          </p:val>
                                        </p:tav>
                                        <p:tav tm="100000">
                                          <p:val>
                                            <p:strVal val="#ppt_y"/>
                                          </p:val>
                                        </p:tav>
                                      </p:tavLst>
                                    </p:anim>
                                  </p:childTnLst>
                                </p:cTn>
                              </p:par>
                            </p:childTnLst>
                          </p:cTn>
                        </p:par>
                        <p:par>
                          <p:cTn id="70" fill="hold">
                            <p:stCondLst>
                              <p:cond delay="4750"/>
                            </p:stCondLst>
                            <p:childTnLst>
                              <p:par>
                                <p:cTn id="71" presetID="42" presetClass="entr" presetSubtype="0" fill="hold" grpId="0" nodeType="after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250"/>
                                        <p:tgtEl>
                                          <p:spTgt spid="26"/>
                                        </p:tgtEl>
                                      </p:cBhvr>
                                    </p:animEffect>
                                    <p:anim calcmode="lin" valueType="num">
                                      <p:cBhvr>
                                        <p:cTn id="74" dur="250" fill="hold"/>
                                        <p:tgtEl>
                                          <p:spTgt spid="26"/>
                                        </p:tgtEl>
                                        <p:attrNameLst>
                                          <p:attrName>ppt_x</p:attrName>
                                        </p:attrNameLst>
                                      </p:cBhvr>
                                      <p:tavLst>
                                        <p:tav tm="0">
                                          <p:val>
                                            <p:strVal val="#ppt_x"/>
                                          </p:val>
                                        </p:tav>
                                        <p:tav tm="100000">
                                          <p:val>
                                            <p:strVal val="#ppt_x"/>
                                          </p:val>
                                        </p:tav>
                                      </p:tavLst>
                                    </p:anim>
                                    <p:anim calcmode="lin" valueType="num">
                                      <p:cBhvr>
                                        <p:cTn id="75" dur="250" fill="hold"/>
                                        <p:tgtEl>
                                          <p:spTgt spid="26"/>
                                        </p:tgtEl>
                                        <p:attrNameLst>
                                          <p:attrName>ppt_y</p:attrName>
                                        </p:attrNameLst>
                                      </p:cBhvr>
                                      <p:tavLst>
                                        <p:tav tm="0">
                                          <p:val>
                                            <p:strVal val="#ppt_y+.1"/>
                                          </p:val>
                                        </p:tav>
                                        <p:tav tm="100000">
                                          <p:val>
                                            <p:strVal val="#ppt_y"/>
                                          </p:val>
                                        </p:tav>
                                      </p:tavLst>
                                    </p:anim>
                                  </p:childTnLst>
                                </p:cTn>
                              </p:par>
                            </p:childTnLst>
                          </p:cTn>
                        </p:par>
                        <p:par>
                          <p:cTn id="76" fill="hold">
                            <p:stCondLst>
                              <p:cond delay="5000"/>
                            </p:stCondLst>
                            <p:childTnLst>
                              <p:par>
                                <p:cTn id="77" presetID="22" presetClass="entr" presetSubtype="4" fill="hold" nodeType="after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wipe(down)">
                                      <p:cBhvr>
                                        <p:cTn id="79" dur="500"/>
                                        <p:tgtEl>
                                          <p:spTgt spid="15"/>
                                        </p:tgtEl>
                                      </p:cBhvr>
                                    </p:animEffect>
                                  </p:childTnLst>
                                </p:cTn>
                              </p:par>
                            </p:childTnLst>
                          </p:cTn>
                        </p:par>
                        <p:par>
                          <p:cTn id="80" fill="hold">
                            <p:stCondLst>
                              <p:cond delay="5500"/>
                            </p:stCondLst>
                            <p:childTnLst>
                              <p:par>
                                <p:cTn id="81" presetID="42" presetClass="entr" presetSubtype="0"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250"/>
                                        <p:tgtEl>
                                          <p:spTgt spid="27"/>
                                        </p:tgtEl>
                                      </p:cBhvr>
                                    </p:animEffect>
                                    <p:anim calcmode="lin" valueType="num">
                                      <p:cBhvr>
                                        <p:cTn id="84" dur="250" fill="hold"/>
                                        <p:tgtEl>
                                          <p:spTgt spid="27"/>
                                        </p:tgtEl>
                                        <p:attrNameLst>
                                          <p:attrName>ppt_x</p:attrName>
                                        </p:attrNameLst>
                                      </p:cBhvr>
                                      <p:tavLst>
                                        <p:tav tm="0">
                                          <p:val>
                                            <p:strVal val="#ppt_x"/>
                                          </p:val>
                                        </p:tav>
                                        <p:tav tm="100000">
                                          <p:val>
                                            <p:strVal val="#ppt_x"/>
                                          </p:val>
                                        </p:tav>
                                      </p:tavLst>
                                    </p:anim>
                                    <p:anim calcmode="lin" valueType="num">
                                      <p:cBhvr>
                                        <p:cTn id="85" dur="250" fill="hold"/>
                                        <p:tgtEl>
                                          <p:spTgt spid="27"/>
                                        </p:tgtEl>
                                        <p:attrNameLst>
                                          <p:attrName>ppt_y</p:attrName>
                                        </p:attrNameLst>
                                      </p:cBhvr>
                                      <p:tavLst>
                                        <p:tav tm="0">
                                          <p:val>
                                            <p:strVal val="#ppt_y+.1"/>
                                          </p:val>
                                        </p:tav>
                                        <p:tav tm="100000">
                                          <p:val>
                                            <p:strVal val="#ppt_y"/>
                                          </p:val>
                                        </p:tav>
                                      </p:tavLst>
                                    </p:anim>
                                  </p:childTnLst>
                                </p:cTn>
                              </p:par>
                            </p:childTnLst>
                          </p:cTn>
                        </p:par>
                        <p:par>
                          <p:cTn id="86" fill="hold">
                            <p:stCondLst>
                              <p:cond delay="5750"/>
                            </p:stCondLst>
                            <p:childTnLst>
                              <p:par>
                                <p:cTn id="87" presetID="42"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250"/>
                                        <p:tgtEl>
                                          <p:spTgt spid="37"/>
                                        </p:tgtEl>
                                      </p:cBhvr>
                                    </p:animEffect>
                                    <p:anim calcmode="lin" valueType="num">
                                      <p:cBhvr>
                                        <p:cTn id="90" dur="250" fill="hold"/>
                                        <p:tgtEl>
                                          <p:spTgt spid="37"/>
                                        </p:tgtEl>
                                        <p:attrNameLst>
                                          <p:attrName>ppt_x</p:attrName>
                                        </p:attrNameLst>
                                      </p:cBhvr>
                                      <p:tavLst>
                                        <p:tav tm="0">
                                          <p:val>
                                            <p:strVal val="#ppt_x"/>
                                          </p:val>
                                        </p:tav>
                                        <p:tav tm="100000">
                                          <p:val>
                                            <p:strVal val="#ppt_x"/>
                                          </p:val>
                                        </p:tav>
                                      </p:tavLst>
                                    </p:anim>
                                    <p:anim calcmode="lin" valueType="num">
                                      <p:cBhvr>
                                        <p:cTn id="91" dur="250" fill="hold"/>
                                        <p:tgtEl>
                                          <p:spTgt spid="37"/>
                                        </p:tgtEl>
                                        <p:attrNameLst>
                                          <p:attrName>ppt_y</p:attrName>
                                        </p:attrNameLst>
                                      </p:cBhvr>
                                      <p:tavLst>
                                        <p:tav tm="0">
                                          <p:val>
                                            <p:strVal val="#ppt_y+.1"/>
                                          </p:val>
                                        </p:tav>
                                        <p:tav tm="100000">
                                          <p:val>
                                            <p:strVal val="#ppt_y"/>
                                          </p:val>
                                        </p:tav>
                                      </p:tavLst>
                                    </p:anim>
                                  </p:childTnLst>
                                </p:cTn>
                              </p:par>
                            </p:childTnLst>
                          </p:cTn>
                        </p:par>
                        <p:par>
                          <p:cTn id="92" fill="hold">
                            <p:stCondLst>
                              <p:cond delay="6000"/>
                            </p:stCondLst>
                            <p:childTnLst>
                              <p:par>
                                <p:cTn id="93" presetID="22" presetClass="entr" presetSubtype="4" fill="hold" nodeType="after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down)">
                                      <p:cBhvr>
                                        <p:cTn id="95" dur="500"/>
                                        <p:tgtEl>
                                          <p:spTgt spid="28"/>
                                        </p:tgtEl>
                                      </p:cBhvr>
                                    </p:animEffect>
                                  </p:childTnLst>
                                </p:cTn>
                              </p:par>
                            </p:childTnLst>
                          </p:cTn>
                        </p:par>
                        <p:par>
                          <p:cTn id="96" fill="hold">
                            <p:stCondLst>
                              <p:cond delay="6500"/>
                            </p:stCondLst>
                            <p:childTnLst>
                              <p:par>
                                <p:cTn id="97" presetID="42" presetClass="entr" presetSubtype="0" fill="hold" grpId="0" nodeType="after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250"/>
                                        <p:tgtEl>
                                          <p:spTgt spid="36"/>
                                        </p:tgtEl>
                                      </p:cBhvr>
                                    </p:animEffect>
                                    <p:anim calcmode="lin" valueType="num">
                                      <p:cBhvr>
                                        <p:cTn id="100" dur="250" fill="hold"/>
                                        <p:tgtEl>
                                          <p:spTgt spid="36"/>
                                        </p:tgtEl>
                                        <p:attrNameLst>
                                          <p:attrName>ppt_x</p:attrName>
                                        </p:attrNameLst>
                                      </p:cBhvr>
                                      <p:tavLst>
                                        <p:tav tm="0">
                                          <p:val>
                                            <p:strVal val="#ppt_x"/>
                                          </p:val>
                                        </p:tav>
                                        <p:tav tm="100000">
                                          <p:val>
                                            <p:strVal val="#ppt_x"/>
                                          </p:val>
                                        </p:tav>
                                      </p:tavLst>
                                    </p:anim>
                                    <p:anim calcmode="lin" valueType="num">
                                      <p:cBhvr>
                                        <p:cTn id="101" dur="250" fill="hold"/>
                                        <p:tgtEl>
                                          <p:spTgt spid="36"/>
                                        </p:tgtEl>
                                        <p:attrNameLst>
                                          <p:attrName>ppt_y</p:attrName>
                                        </p:attrNameLst>
                                      </p:cBhvr>
                                      <p:tavLst>
                                        <p:tav tm="0">
                                          <p:val>
                                            <p:strVal val="#ppt_y+.1"/>
                                          </p:val>
                                        </p:tav>
                                        <p:tav tm="100000">
                                          <p:val>
                                            <p:strVal val="#ppt_y"/>
                                          </p:val>
                                        </p:tav>
                                      </p:tavLst>
                                    </p:anim>
                                  </p:childTnLst>
                                </p:cTn>
                              </p:par>
                            </p:childTnLst>
                          </p:cTn>
                        </p:par>
                        <p:par>
                          <p:cTn id="102" fill="hold">
                            <p:stCondLst>
                              <p:cond delay="6750"/>
                            </p:stCondLst>
                            <p:childTnLst>
                              <p:par>
                                <p:cTn id="103" presetID="42" presetClass="entr" presetSubtype="0" fill="hold" grpId="0" nodeType="after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250"/>
                                        <p:tgtEl>
                                          <p:spTgt spid="31"/>
                                        </p:tgtEl>
                                      </p:cBhvr>
                                    </p:animEffect>
                                    <p:anim calcmode="lin" valueType="num">
                                      <p:cBhvr>
                                        <p:cTn id="106" dur="250" fill="hold"/>
                                        <p:tgtEl>
                                          <p:spTgt spid="31"/>
                                        </p:tgtEl>
                                        <p:attrNameLst>
                                          <p:attrName>ppt_x</p:attrName>
                                        </p:attrNameLst>
                                      </p:cBhvr>
                                      <p:tavLst>
                                        <p:tav tm="0">
                                          <p:val>
                                            <p:strVal val="#ppt_x"/>
                                          </p:val>
                                        </p:tav>
                                        <p:tav tm="100000">
                                          <p:val>
                                            <p:strVal val="#ppt_x"/>
                                          </p:val>
                                        </p:tav>
                                      </p:tavLst>
                                    </p:anim>
                                    <p:anim calcmode="lin" valueType="num">
                                      <p:cBhvr>
                                        <p:cTn id="107" dur="250" fill="hold"/>
                                        <p:tgtEl>
                                          <p:spTgt spid="31"/>
                                        </p:tgtEl>
                                        <p:attrNameLst>
                                          <p:attrName>ppt_y</p:attrName>
                                        </p:attrNameLst>
                                      </p:cBhvr>
                                      <p:tavLst>
                                        <p:tav tm="0">
                                          <p:val>
                                            <p:strVal val="#ppt_y+.1"/>
                                          </p:val>
                                        </p:tav>
                                        <p:tav tm="100000">
                                          <p:val>
                                            <p:strVal val="#ppt_y"/>
                                          </p:val>
                                        </p:tav>
                                      </p:tavLst>
                                    </p:anim>
                                  </p:childTnLst>
                                </p:cTn>
                              </p:par>
                            </p:childTnLst>
                          </p:cTn>
                        </p:par>
                        <p:par>
                          <p:cTn id="108" fill="hold">
                            <p:stCondLst>
                              <p:cond delay="7000"/>
                            </p:stCondLst>
                            <p:childTnLst>
                              <p:par>
                                <p:cTn id="109" presetID="22" presetClass="entr" presetSubtype="4" fill="hold" nodeType="after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wipe(down)">
                                      <p:cBhvr>
                                        <p:cTn id="111" dur="500"/>
                                        <p:tgtEl>
                                          <p:spTgt spid="33"/>
                                        </p:tgtEl>
                                      </p:cBhvr>
                                    </p:animEffect>
                                  </p:childTnLst>
                                </p:cTn>
                              </p:par>
                            </p:childTnLst>
                          </p:cTn>
                        </p:par>
                        <p:par>
                          <p:cTn id="112" fill="hold">
                            <p:stCondLst>
                              <p:cond delay="7500"/>
                            </p:stCondLst>
                            <p:childTnLst>
                              <p:par>
                                <p:cTn id="113" presetID="42" presetClass="entr" presetSubtype="0" fill="hold" grpId="0" nodeType="after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fade">
                                      <p:cBhvr>
                                        <p:cTn id="115" dur="250"/>
                                        <p:tgtEl>
                                          <p:spTgt spid="38"/>
                                        </p:tgtEl>
                                      </p:cBhvr>
                                    </p:animEffect>
                                    <p:anim calcmode="lin" valueType="num">
                                      <p:cBhvr>
                                        <p:cTn id="116" dur="250" fill="hold"/>
                                        <p:tgtEl>
                                          <p:spTgt spid="38"/>
                                        </p:tgtEl>
                                        <p:attrNameLst>
                                          <p:attrName>ppt_x</p:attrName>
                                        </p:attrNameLst>
                                      </p:cBhvr>
                                      <p:tavLst>
                                        <p:tav tm="0">
                                          <p:val>
                                            <p:strVal val="#ppt_x"/>
                                          </p:val>
                                        </p:tav>
                                        <p:tav tm="100000">
                                          <p:val>
                                            <p:strVal val="#ppt_x"/>
                                          </p:val>
                                        </p:tav>
                                      </p:tavLst>
                                    </p:anim>
                                    <p:anim calcmode="lin" valueType="num">
                                      <p:cBhvr>
                                        <p:cTn id="117" dur="250" fill="hold"/>
                                        <p:tgtEl>
                                          <p:spTgt spid="38"/>
                                        </p:tgtEl>
                                        <p:attrNameLst>
                                          <p:attrName>ppt_y</p:attrName>
                                        </p:attrNameLst>
                                      </p:cBhvr>
                                      <p:tavLst>
                                        <p:tav tm="0">
                                          <p:val>
                                            <p:strVal val="#ppt_y+.1"/>
                                          </p:val>
                                        </p:tav>
                                        <p:tav tm="100000">
                                          <p:val>
                                            <p:strVal val="#ppt_y"/>
                                          </p:val>
                                        </p:tav>
                                      </p:tavLst>
                                    </p:anim>
                                  </p:childTnLst>
                                </p:cTn>
                              </p:par>
                            </p:childTnLst>
                          </p:cTn>
                        </p:par>
                        <p:par>
                          <p:cTn id="118" fill="hold">
                            <p:stCondLst>
                              <p:cond delay="7750"/>
                            </p:stCondLst>
                            <p:childTnLst>
                              <p:par>
                                <p:cTn id="119" presetID="42" presetClass="entr" presetSubtype="0" fill="hold" grpId="0" nodeType="after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fade">
                                      <p:cBhvr>
                                        <p:cTn id="121" dur="250"/>
                                        <p:tgtEl>
                                          <p:spTgt spid="44"/>
                                        </p:tgtEl>
                                      </p:cBhvr>
                                    </p:animEffect>
                                    <p:anim calcmode="lin" valueType="num">
                                      <p:cBhvr>
                                        <p:cTn id="122" dur="250" fill="hold"/>
                                        <p:tgtEl>
                                          <p:spTgt spid="44"/>
                                        </p:tgtEl>
                                        <p:attrNameLst>
                                          <p:attrName>ppt_x</p:attrName>
                                        </p:attrNameLst>
                                      </p:cBhvr>
                                      <p:tavLst>
                                        <p:tav tm="0">
                                          <p:val>
                                            <p:strVal val="#ppt_x"/>
                                          </p:val>
                                        </p:tav>
                                        <p:tav tm="100000">
                                          <p:val>
                                            <p:strVal val="#ppt_x"/>
                                          </p:val>
                                        </p:tav>
                                      </p:tavLst>
                                    </p:anim>
                                    <p:anim calcmode="lin" valueType="num">
                                      <p:cBhvr>
                                        <p:cTn id="123" dur="250" fill="hold"/>
                                        <p:tgtEl>
                                          <p:spTgt spid="44"/>
                                        </p:tgtEl>
                                        <p:attrNameLst>
                                          <p:attrName>ppt_y</p:attrName>
                                        </p:attrNameLst>
                                      </p:cBhvr>
                                      <p:tavLst>
                                        <p:tav tm="0">
                                          <p:val>
                                            <p:strVal val="#ppt_y+.1"/>
                                          </p:val>
                                        </p:tav>
                                        <p:tav tm="100000">
                                          <p:val>
                                            <p:strVal val="#ppt_y"/>
                                          </p:val>
                                        </p:tav>
                                      </p:tavLst>
                                    </p:anim>
                                  </p:childTnLst>
                                </p:cTn>
                              </p:par>
                            </p:childTnLst>
                          </p:cTn>
                        </p:par>
                        <p:par>
                          <p:cTn id="124" fill="hold">
                            <p:stCondLst>
                              <p:cond delay="8000"/>
                            </p:stCondLst>
                            <p:childTnLst>
                              <p:par>
                                <p:cTn id="125" presetID="22" presetClass="entr" presetSubtype="4" fill="hold" nodeType="afterEffect">
                                  <p:stCondLst>
                                    <p:cond delay="0"/>
                                  </p:stCondLst>
                                  <p:childTnLst>
                                    <p:set>
                                      <p:cBhvr>
                                        <p:cTn id="126" dur="1" fill="hold">
                                          <p:stCondLst>
                                            <p:cond delay="0"/>
                                          </p:stCondLst>
                                        </p:cTn>
                                        <p:tgtEl>
                                          <p:spTgt spid="39"/>
                                        </p:tgtEl>
                                        <p:attrNameLst>
                                          <p:attrName>style.visibility</p:attrName>
                                        </p:attrNameLst>
                                      </p:cBhvr>
                                      <p:to>
                                        <p:strVal val="visible"/>
                                      </p:to>
                                    </p:set>
                                    <p:animEffect transition="in" filter="wipe(down)">
                                      <p:cBhvr>
                                        <p:cTn id="127" dur="500"/>
                                        <p:tgtEl>
                                          <p:spTgt spid="39"/>
                                        </p:tgtEl>
                                      </p:cBhvr>
                                    </p:animEffect>
                                  </p:childTnLst>
                                </p:cTn>
                              </p:par>
                            </p:childTnLst>
                          </p:cTn>
                        </p:par>
                        <p:par>
                          <p:cTn id="128" fill="hold">
                            <p:stCondLst>
                              <p:cond delay="8500"/>
                            </p:stCondLst>
                            <p:childTnLst>
                              <p:par>
                                <p:cTn id="129" presetID="42" presetClass="entr" presetSubtype="0" fill="hold" grpId="0" nodeType="afterEffect">
                                  <p:stCondLst>
                                    <p:cond delay="0"/>
                                  </p:stCondLst>
                                  <p:childTnLst>
                                    <p:set>
                                      <p:cBhvr>
                                        <p:cTn id="130" dur="1" fill="hold">
                                          <p:stCondLst>
                                            <p:cond delay="0"/>
                                          </p:stCondLst>
                                        </p:cTn>
                                        <p:tgtEl>
                                          <p:spTgt spid="43"/>
                                        </p:tgtEl>
                                        <p:attrNameLst>
                                          <p:attrName>style.visibility</p:attrName>
                                        </p:attrNameLst>
                                      </p:cBhvr>
                                      <p:to>
                                        <p:strVal val="visible"/>
                                      </p:to>
                                    </p:set>
                                    <p:animEffect transition="in" filter="fade">
                                      <p:cBhvr>
                                        <p:cTn id="131" dur="250"/>
                                        <p:tgtEl>
                                          <p:spTgt spid="43"/>
                                        </p:tgtEl>
                                      </p:cBhvr>
                                    </p:animEffect>
                                    <p:anim calcmode="lin" valueType="num">
                                      <p:cBhvr>
                                        <p:cTn id="132" dur="250" fill="hold"/>
                                        <p:tgtEl>
                                          <p:spTgt spid="43"/>
                                        </p:tgtEl>
                                        <p:attrNameLst>
                                          <p:attrName>ppt_x</p:attrName>
                                        </p:attrNameLst>
                                      </p:cBhvr>
                                      <p:tavLst>
                                        <p:tav tm="0">
                                          <p:val>
                                            <p:strVal val="#ppt_x"/>
                                          </p:val>
                                        </p:tav>
                                        <p:tav tm="100000">
                                          <p:val>
                                            <p:strVal val="#ppt_x"/>
                                          </p:val>
                                        </p:tav>
                                      </p:tavLst>
                                    </p:anim>
                                    <p:anim calcmode="lin" valueType="num">
                                      <p:cBhvr>
                                        <p:cTn id="133" dur="250" fill="hold"/>
                                        <p:tgtEl>
                                          <p:spTgt spid="43"/>
                                        </p:tgtEl>
                                        <p:attrNameLst>
                                          <p:attrName>ppt_y</p:attrName>
                                        </p:attrNameLst>
                                      </p:cBhvr>
                                      <p:tavLst>
                                        <p:tav tm="0">
                                          <p:val>
                                            <p:strVal val="#ppt_y+.1"/>
                                          </p:val>
                                        </p:tav>
                                        <p:tav tm="100000">
                                          <p:val>
                                            <p:strVal val="#ppt_y"/>
                                          </p:val>
                                        </p:tav>
                                      </p:tavLst>
                                    </p:anim>
                                  </p:childTnLst>
                                </p:cTn>
                              </p:par>
                            </p:childTnLst>
                          </p:cTn>
                        </p:par>
                        <p:par>
                          <p:cTn id="134" fill="hold">
                            <p:stCondLst>
                              <p:cond delay="8750"/>
                            </p:stCondLst>
                            <p:childTnLst>
                              <p:par>
                                <p:cTn id="135" presetID="42" presetClass="entr" presetSubtype="0" fill="hold" grpId="0" nodeType="afterEffect">
                                  <p:stCondLst>
                                    <p:cond delay="0"/>
                                  </p:stCondLst>
                                  <p:childTnLst>
                                    <p:set>
                                      <p:cBhvr>
                                        <p:cTn id="136" dur="1" fill="hold">
                                          <p:stCondLst>
                                            <p:cond delay="0"/>
                                          </p:stCondLst>
                                        </p:cTn>
                                        <p:tgtEl>
                                          <p:spTgt spid="42"/>
                                        </p:tgtEl>
                                        <p:attrNameLst>
                                          <p:attrName>style.visibility</p:attrName>
                                        </p:attrNameLst>
                                      </p:cBhvr>
                                      <p:to>
                                        <p:strVal val="visible"/>
                                      </p:to>
                                    </p:set>
                                    <p:animEffect transition="in" filter="fade">
                                      <p:cBhvr>
                                        <p:cTn id="137" dur="250"/>
                                        <p:tgtEl>
                                          <p:spTgt spid="42"/>
                                        </p:tgtEl>
                                      </p:cBhvr>
                                    </p:animEffect>
                                    <p:anim calcmode="lin" valueType="num">
                                      <p:cBhvr>
                                        <p:cTn id="138" dur="250" fill="hold"/>
                                        <p:tgtEl>
                                          <p:spTgt spid="42"/>
                                        </p:tgtEl>
                                        <p:attrNameLst>
                                          <p:attrName>ppt_x</p:attrName>
                                        </p:attrNameLst>
                                      </p:cBhvr>
                                      <p:tavLst>
                                        <p:tav tm="0">
                                          <p:val>
                                            <p:strVal val="#ppt_x"/>
                                          </p:val>
                                        </p:tav>
                                        <p:tav tm="100000">
                                          <p:val>
                                            <p:strVal val="#ppt_x"/>
                                          </p:val>
                                        </p:tav>
                                      </p:tavLst>
                                    </p:anim>
                                    <p:anim calcmode="lin" valueType="num">
                                      <p:cBhvr>
                                        <p:cTn id="139" dur="25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p:bldP spid="27" grpId="0"/>
      <p:bldP spid="31" grpId="0"/>
      <p:bldP spid="36" grpId="0"/>
      <p:bldP spid="37" grpId="0"/>
      <p:bldP spid="38" grpId="0"/>
      <p:bldP spid="42" grpId="0"/>
      <p:bldP spid="43" grpId="0"/>
      <p:bldP spid="4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1028700" y="182998"/>
            <a:ext cx="5698639" cy="1043938"/>
          </a:xfrm>
          <a:prstGeom prst="rect">
            <a:avLst/>
          </a:prstGeom>
        </p:spPr>
        <p:txBody>
          <a:bodyPr lIns="0" tIns="0" rIns="0" bIns="0" rtlCol="0" anchor="t">
            <a:spAutoFit/>
          </a:bodyPr>
          <a:lstStyle/>
          <a:p>
            <a:pPr marL="0" lvl="0" indent="0" algn="l">
              <a:lnSpc>
                <a:spcPts val="7679"/>
              </a:lnSpc>
            </a:pPr>
            <a:r>
              <a:rPr lang="en-US" sz="7999" spc="-119" dirty="0">
                <a:solidFill>
                  <a:srgbClr val="156669"/>
                </a:solidFill>
                <a:latin typeface="BM Hanna"/>
              </a:rPr>
              <a:t>Introduction</a:t>
            </a:r>
          </a:p>
        </p:txBody>
      </p:sp>
      <p:sp>
        <p:nvSpPr>
          <p:cNvPr id="3" name="TextBox 3"/>
          <p:cNvSpPr txBox="1"/>
          <p:nvPr/>
        </p:nvSpPr>
        <p:spPr>
          <a:xfrm>
            <a:off x="1028700" y="1493636"/>
            <a:ext cx="8589606" cy="3546983"/>
          </a:xfrm>
          <a:prstGeom prst="rect">
            <a:avLst/>
          </a:prstGeom>
        </p:spPr>
        <p:txBody>
          <a:bodyPr lIns="0" tIns="0" rIns="0" bIns="0" rtlCol="0" anchor="t">
            <a:spAutoFit/>
          </a:bodyPr>
          <a:lstStyle/>
          <a:p>
            <a:pPr algn="l">
              <a:lnSpc>
                <a:spcPts val="3586"/>
              </a:lnSpc>
            </a:pPr>
            <a:r>
              <a:rPr lang="en-US" sz="2200" dirty="0">
                <a:solidFill>
                  <a:srgbClr val="156669"/>
                </a:solidFill>
                <a:latin typeface="Nourd Bold"/>
              </a:rPr>
              <a:t>While we were in the medical facilities, we faced a problem that represented a major disaster</a:t>
            </a:r>
          </a:p>
          <a:p>
            <a:pPr algn="l">
              <a:lnSpc>
                <a:spcPts val="3586"/>
              </a:lnSpc>
            </a:pPr>
            <a:r>
              <a:rPr lang="en-US" sz="2200" dirty="0">
                <a:solidFill>
                  <a:srgbClr val="156669"/>
                </a:solidFill>
                <a:latin typeface="Nourd Bold"/>
              </a:rPr>
              <a:t> It  Was </a:t>
            </a:r>
            <a:r>
              <a:rPr lang="en-US" sz="2200" dirty="0">
                <a:solidFill>
                  <a:srgbClr val="FF3131"/>
                </a:solidFill>
                <a:latin typeface="Nourd Bold"/>
              </a:rPr>
              <a:t>Waiting </a:t>
            </a:r>
            <a:r>
              <a:rPr lang="en-US" sz="2200" dirty="0">
                <a:solidFill>
                  <a:srgbClr val="156669"/>
                </a:solidFill>
                <a:latin typeface="Nourd Bold"/>
              </a:rPr>
              <a:t>And </a:t>
            </a:r>
            <a:r>
              <a:rPr lang="en-US" sz="2200" dirty="0">
                <a:solidFill>
                  <a:srgbClr val="FF3131"/>
                </a:solidFill>
                <a:latin typeface="Nourd Bold"/>
              </a:rPr>
              <a:t>Crowding </a:t>
            </a:r>
            <a:r>
              <a:rPr lang="en-US" sz="2200" dirty="0">
                <a:solidFill>
                  <a:srgbClr val="156669"/>
                </a:solidFill>
                <a:latin typeface="Nourd Bold"/>
              </a:rPr>
              <a:t>.</a:t>
            </a:r>
          </a:p>
          <a:p>
            <a:pPr algn="l">
              <a:lnSpc>
                <a:spcPts val="3586"/>
              </a:lnSpc>
            </a:pPr>
            <a:r>
              <a:rPr lang="en-US" sz="2200" dirty="0">
                <a:solidFill>
                  <a:srgbClr val="156669"/>
                </a:solidFill>
                <a:latin typeface="Nourd Bold"/>
              </a:rPr>
              <a:t> If there is a patient who cannot wait, even if it's possible,</a:t>
            </a:r>
          </a:p>
          <a:p>
            <a:pPr algn="l">
              <a:lnSpc>
                <a:spcPts val="3586"/>
              </a:lnSpc>
            </a:pPr>
            <a:r>
              <a:rPr lang="en-US" sz="2200" dirty="0">
                <a:solidFill>
                  <a:srgbClr val="156669"/>
                </a:solidFill>
                <a:latin typeface="Nourd Bold"/>
              </a:rPr>
              <a:t>Waiting is also considered a risk for some medical conditions that cannot wait And crowding is always a problem. Because it's the best environment for the transmission and spread of diseases.</a:t>
            </a:r>
          </a:p>
        </p:txBody>
      </p:sp>
      <p:grpSp>
        <p:nvGrpSpPr>
          <p:cNvPr id="4" name="Group 4"/>
          <p:cNvGrpSpPr/>
          <p:nvPr/>
        </p:nvGrpSpPr>
        <p:grpSpPr>
          <a:xfrm>
            <a:off x="10004753" y="1859637"/>
            <a:ext cx="7254547" cy="6567726"/>
            <a:chOff x="0" y="0"/>
            <a:chExt cx="5580380" cy="5052060"/>
          </a:xfrm>
        </p:grpSpPr>
        <p:sp>
          <p:nvSpPr>
            <p:cNvPr id="5" name="Freeform 5"/>
            <p:cNvSpPr/>
            <p:nvPr/>
          </p:nvSpPr>
          <p:spPr>
            <a:xfrm>
              <a:off x="-635000" y="-673100"/>
              <a:ext cx="6488430" cy="6027420"/>
            </a:xfrm>
            <a:custGeom>
              <a:avLst/>
              <a:gdLst/>
              <a:ahLst/>
              <a:cxnLst/>
              <a:rect l="l" t="t" r="r" b="b"/>
              <a:pathLst>
                <a:path w="6488430" h="602742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2"/>
              <a:stretch>
                <a:fillRect l="-10958" r="-49848"/>
              </a:stretch>
            </a:blipFill>
          </p:spPr>
        </p:sp>
      </p:grpSp>
      <p:sp>
        <p:nvSpPr>
          <p:cNvPr id="6" name="TextBox 6"/>
          <p:cNvSpPr txBox="1"/>
          <p:nvPr/>
        </p:nvSpPr>
        <p:spPr>
          <a:xfrm>
            <a:off x="1028700" y="5302557"/>
            <a:ext cx="8589606" cy="3546983"/>
          </a:xfrm>
          <a:prstGeom prst="rect">
            <a:avLst/>
          </a:prstGeom>
        </p:spPr>
        <p:txBody>
          <a:bodyPr lIns="0" tIns="0" rIns="0" bIns="0" rtlCol="0" anchor="t">
            <a:spAutoFit/>
          </a:bodyPr>
          <a:lstStyle/>
          <a:p>
            <a:pPr algn="l">
              <a:lnSpc>
                <a:spcPts val="3586"/>
              </a:lnSpc>
            </a:pPr>
            <a:r>
              <a:rPr lang="en-US" sz="2200" dirty="0">
                <a:solidFill>
                  <a:srgbClr val="156669"/>
                </a:solidFill>
                <a:latin typeface="Nourd Bold"/>
              </a:rPr>
              <a:t>Therefore, this represents a disaster because transmitted diseases favor crowding and human gatherings. Therefore, it's never preferable to crowd inside hospitals because hospitals are considered the preferred home for diseases, even if the diseases spread and begin to expand, as happened in the period between 2019 to 2021 with COVID-19 and the curfews that occurred and the cessation of all lifestyles</a:t>
            </a:r>
          </a:p>
        </p:txBody>
      </p:sp>
      <p:sp>
        <p:nvSpPr>
          <p:cNvPr id="7" name="TextBox 7"/>
          <p:cNvSpPr txBox="1"/>
          <p:nvPr/>
        </p:nvSpPr>
        <p:spPr>
          <a:xfrm>
            <a:off x="1028700" y="9082902"/>
            <a:ext cx="10878288" cy="973836"/>
          </a:xfrm>
          <a:prstGeom prst="rect">
            <a:avLst/>
          </a:prstGeom>
        </p:spPr>
        <p:txBody>
          <a:bodyPr lIns="0" tIns="0" rIns="0" bIns="0" rtlCol="0" anchor="t">
            <a:spAutoFit/>
          </a:bodyPr>
          <a:lstStyle/>
          <a:p>
            <a:pPr algn="l">
              <a:lnSpc>
                <a:spcPts val="3911"/>
              </a:lnSpc>
            </a:pPr>
            <a:r>
              <a:rPr lang="en-US" sz="2399" dirty="0">
                <a:solidFill>
                  <a:srgbClr val="156669"/>
                </a:solidFill>
                <a:latin typeface="Nourd Bold"/>
              </a:rPr>
              <a:t>So that this does not happen again, this is where the idea of ​​the Eco System came from It came </a:t>
            </a:r>
          </a:p>
        </p:txBody>
      </p:sp>
    </p:spTree>
  </p:cSld>
  <p:clrMapOvr>
    <a:masterClrMapping/>
  </p:clrMapOvr>
  <mc:AlternateContent xmlns:mc="http://schemas.openxmlformats.org/markup-compatibility/2006">
    <mc:Choice xmlns:p14="http://schemas.microsoft.com/office/powerpoint/2010/main" Requires="p14">
      <p:transition spd="slow" p14:dur="1500">
        <p:checker dir="vert"/>
      </p:transition>
    </mc:Choice>
    <mc:Fallback>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par>
                          <p:cTn id="8" fill="hold">
                            <p:stCondLst>
                              <p:cond delay="25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750"/>
                                        <p:tgtEl>
                                          <p:spTgt spid="4"/>
                                        </p:tgtEl>
                                      </p:cBhvr>
                                    </p:animEffect>
                                  </p:childTnLst>
                                </p:cTn>
                              </p:par>
                            </p:childTnLst>
                          </p:cTn>
                        </p:par>
                        <p:par>
                          <p:cTn id="12" fill="hold">
                            <p:stCondLst>
                              <p:cond delay="1000"/>
                            </p:stCondLst>
                            <p:childTnLst>
                              <p:par>
                                <p:cTn id="13" presetID="53" presetClass="entr" presetSubtype="52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750" fill="hold"/>
                                        <p:tgtEl>
                                          <p:spTgt spid="3"/>
                                        </p:tgtEl>
                                        <p:attrNameLst>
                                          <p:attrName>ppt_w</p:attrName>
                                        </p:attrNameLst>
                                      </p:cBhvr>
                                      <p:tavLst>
                                        <p:tav tm="0">
                                          <p:val>
                                            <p:fltVal val="0"/>
                                          </p:val>
                                        </p:tav>
                                        <p:tav tm="100000">
                                          <p:val>
                                            <p:strVal val="#ppt_w"/>
                                          </p:val>
                                        </p:tav>
                                      </p:tavLst>
                                    </p:anim>
                                    <p:anim calcmode="lin" valueType="num">
                                      <p:cBhvr>
                                        <p:cTn id="16" dur="750" fill="hold"/>
                                        <p:tgtEl>
                                          <p:spTgt spid="3"/>
                                        </p:tgtEl>
                                        <p:attrNameLst>
                                          <p:attrName>ppt_h</p:attrName>
                                        </p:attrNameLst>
                                      </p:cBhvr>
                                      <p:tavLst>
                                        <p:tav tm="0">
                                          <p:val>
                                            <p:fltVal val="0"/>
                                          </p:val>
                                        </p:tav>
                                        <p:tav tm="100000">
                                          <p:val>
                                            <p:strVal val="#ppt_h"/>
                                          </p:val>
                                        </p:tav>
                                      </p:tavLst>
                                    </p:anim>
                                    <p:animEffect transition="in" filter="fade">
                                      <p:cBhvr>
                                        <p:cTn id="17" dur="750"/>
                                        <p:tgtEl>
                                          <p:spTgt spid="3"/>
                                        </p:tgtEl>
                                      </p:cBhvr>
                                    </p:animEffect>
                                    <p:anim calcmode="lin" valueType="num">
                                      <p:cBhvr>
                                        <p:cTn id="18" dur="750" fill="hold"/>
                                        <p:tgtEl>
                                          <p:spTgt spid="3"/>
                                        </p:tgtEl>
                                        <p:attrNameLst>
                                          <p:attrName>ppt_x</p:attrName>
                                        </p:attrNameLst>
                                      </p:cBhvr>
                                      <p:tavLst>
                                        <p:tav tm="0">
                                          <p:val>
                                            <p:fltVal val="0.5"/>
                                          </p:val>
                                        </p:tav>
                                        <p:tav tm="100000">
                                          <p:val>
                                            <p:strVal val="#ppt_x"/>
                                          </p:val>
                                        </p:tav>
                                      </p:tavLst>
                                    </p:anim>
                                    <p:anim calcmode="lin" valueType="num">
                                      <p:cBhvr>
                                        <p:cTn id="19" dur="750" fill="hold"/>
                                        <p:tgtEl>
                                          <p:spTgt spid="3"/>
                                        </p:tgtEl>
                                        <p:attrNameLst>
                                          <p:attrName>ppt_y</p:attrName>
                                        </p:attrNameLst>
                                      </p:cBhvr>
                                      <p:tavLst>
                                        <p:tav tm="0">
                                          <p:val>
                                            <p:fltVal val="0.5"/>
                                          </p:val>
                                        </p:tav>
                                        <p:tav tm="100000">
                                          <p:val>
                                            <p:strVal val="#ppt_y"/>
                                          </p:val>
                                        </p:tav>
                                      </p:tavLst>
                                    </p:anim>
                                  </p:childTnLst>
                                </p:cTn>
                              </p:par>
                            </p:childTnLst>
                          </p:cTn>
                        </p:par>
                        <p:par>
                          <p:cTn id="20" fill="hold">
                            <p:stCondLst>
                              <p:cond delay="1750"/>
                            </p:stCondLst>
                            <p:childTnLst>
                              <p:par>
                                <p:cTn id="21" presetID="53" presetClass="entr" presetSubtype="52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anim calcmode="lin" valueType="num">
                                      <p:cBhvr>
                                        <p:cTn id="26" dur="500" fill="hold"/>
                                        <p:tgtEl>
                                          <p:spTgt spid="6"/>
                                        </p:tgtEl>
                                        <p:attrNameLst>
                                          <p:attrName>ppt_x</p:attrName>
                                        </p:attrNameLst>
                                      </p:cBhvr>
                                      <p:tavLst>
                                        <p:tav tm="0">
                                          <p:val>
                                            <p:fltVal val="0.5"/>
                                          </p:val>
                                        </p:tav>
                                        <p:tav tm="100000">
                                          <p:val>
                                            <p:strVal val="#ppt_x"/>
                                          </p:val>
                                        </p:tav>
                                      </p:tavLst>
                                    </p:anim>
                                    <p:anim calcmode="lin" valueType="num">
                                      <p:cBhvr>
                                        <p:cTn id="27" dur="500" fill="hold"/>
                                        <p:tgtEl>
                                          <p:spTgt spid="6"/>
                                        </p:tgtEl>
                                        <p:attrNameLst>
                                          <p:attrName>ppt_y</p:attrName>
                                        </p:attrNameLst>
                                      </p:cBhvr>
                                      <p:tavLst>
                                        <p:tav tm="0">
                                          <p:val>
                                            <p:fltVal val="0.5"/>
                                          </p:val>
                                        </p:tav>
                                        <p:tav tm="100000">
                                          <p:val>
                                            <p:strVal val="#ppt_y"/>
                                          </p:val>
                                        </p:tav>
                                      </p:tavLst>
                                    </p:anim>
                                  </p:childTnLst>
                                </p:cTn>
                              </p:par>
                            </p:childTnLst>
                          </p:cTn>
                        </p:par>
                        <p:par>
                          <p:cTn id="28" fill="hold">
                            <p:stCondLst>
                              <p:cond delay="2250"/>
                            </p:stCondLst>
                            <p:childTnLst>
                              <p:par>
                                <p:cTn id="29" presetID="42"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750"/>
                                        <p:tgtEl>
                                          <p:spTgt spid="7"/>
                                        </p:tgtEl>
                                      </p:cBhvr>
                                    </p:animEffect>
                                    <p:anim calcmode="lin" valueType="num">
                                      <p:cBhvr>
                                        <p:cTn id="32" dur="750" fill="hold"/>
                                        <p:tgtEl>
                                          <p:spTgt spid="7"/>
                                        </p:tgtEl>
                                        <p:attrNameLst>
                                          <p:attrName>ppt_x</p:attrName>
                                        </p:attrNameLst>
                                      </p:cBhvr>
                                      <p:tavLst>
                                        <p:tav tm="0">
                                          <p:val>
                                            <p:strVal val="#ppt_x"/>
                                          </p:val>
                                        </p:tav>
                                        <p:tav tm="100000">
                                          <p:val>
                                            <p:strVal val="#ppt_x"/>
                                          </p:val>
                                        </p:tav>
                                      </p:tavLst>
                                    </p:anim>
                                    <p:anim calcmode="lin" valueType="num">
                                      <p:cBhvr>
                                        <p:cTn id="33" dur="7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1028700" y="3744912"/>
            <a:ext cx="7794590" cy="2705989"/>
          </a:xfrm>
          <a:prstGeom prst="rect">
            <a:avLst/>
          </a:prstGeom>
        </p:spPr>
        <p:txBody>
          <a:bodyPr lIns="0" tIns="0" rIns="0" bIns="0" rtlCol="0" anchor="t">
            <a:spAutoFit/>
          </a:bodyPr>
          <a:lstStyle/>
          <a:p>
            <a:pPr algn="l">
              <a:lnSpc>
                <a:spcPts val="4237"/>
              </a:lnSpc>
            </a:pPr>
            <a:r>
              <a:rPr lang="en-US" sz="2599" dirty="0">
                <a:solidFill>
                  <a:srgbClr val="156669"/>
                </a:solidFill>
                <a:latin typeface="Agrandir Bold"/>
              </a:rPr>
              <a:t>Therefore, in our project, our first and most important purpose is to facilitate the medical process in all its stages for the patient, from the beginning of booking to receiving the examination and treatment report.</a:t>
            </a:r>
          </a:p>
        </p:txBody>
      </p:sp>
      <p:grpSp>
        <p:nvGrpSpPr>
          <p:cNvPr id="3" name="Group 3"/>
          <p:cNvGrpSpPr/>
          <p:nvPr/>
        </p:nvGrpSpPr>
        <p:grpSpPr>
          <a:xfrm>
            <a:off x="9728368" y="5967151"/>
            <a:ext cx="7699572" cy="3194799"/>
            <a:chOff x="0" y="0"/>
            <a:chExt cx="2401297" cy="996375"/>
          </a:xfrm>
        </p:grpSpPr>
        <p:sp>
          <p:nvSpPr>
            <p:cNvPr id="4" name="Freeform 4"/>
            <p:cNvSpPr/>
            <p:nvPr/>
          </p:nvSpPr>
          <p:spPr>
            <a:xfrm>
              <a:off x="0" y="0"/>
              <a:ext cx="2401297" cy="996375"/>
            </a:xfrm>
            <a:custGeom>
              <a:avLst/>
              <a:gdLst/>
              <a:ahLst/>
              <a:cxnLst/>
              <a:rect l="l" t="t" r="r" b="b"/>
              <a:pathLst>
                <a:path w="2401297" h="996375">
                  <a:moveTo>
                    <a:pt x="15083" y="0"/>
                  </a:moveTo>
                  <a:lnTo>
                    <a:pt x="2386214" y="0"/>
                  </a:lnTo>
                  <a:cubicBezTo>
                    <a:pt x="2394544" y="0"/>
                    <a:pt x="2401297" y="6753"/>
                    <a:pt x="2401297" y="15083"/>
                  </a:cubicBezTo>
                  <a:lnTo>
                    <a:pt x="2401297" y="981293"/>
                  </a:lnTo>
                  <a:cubicBezTo>
                    <a:pt x="2401297" y="989622"/>
                    <a:pt x="2394544" y="996375"/>
                    <a:pt x="2386214" y="996375"/>
                  </a:cubicBezTo>
                  <a:lnTo>
                    <a:pt x="15083" y="996375"/>
                  </a:lnTo>
                  <a:cubicBezTo>
                    <a:pt x="6753" y="996375"/>
                    <a:pt x="0" y="989622"/>
                    <a:pt x="0" y="981293"/>
                  </a:cubicBezTo>
                  <a:lnTo>
                    <a:pt x="0" y="15083"/>
                  </a:lnTo>
                  <a:cubicBezTo>
                    <a:pt x="0" y="6753"/>
                    <a:pt x="6753" y="0"/>
                    <a:pt x="15083" y="0"/>
                  </a:cubicBezTo>
                  <a:close/>
                </a:path>
              </a:pathLst>
            </a:custGeom>
            <a:solidFill>
              <a:srgbClr val="FBF6F1"/>
            </a:solidFill>
            <a:ln w="9525" cap="sq">
              <a:solidFill>
                <a:srgbClr val="000000"/>
              </a:solidFill>
              <a:prstDash val="solid"/>
              <a:miter/>
            </a:ln>
          </p:spPr>
        </p:sp>
        <p:sp>
          <p:nvSpPr>
            <p:cNvPr id="5" name="TextBox 5"/>
            <p:cNvSpPr txBox="1"/>
            <p:nvPr/>
          </p:nvSpPr>
          <p:spPr>
            <a:xfrm>
              <a:off x="0" y="-38100"/>
              <a:ext cx="2401297" cy="1034475"/>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9884973" y="7033951"/>
            <a:ext cx="1341307" cy="974623"/>
          </a:xfrm>
          <a:prstGeom prst="rect">
            <a:avLst/>
          </a:prstGeom>
        </p:spPr>
        <p:txBody>
          <a:bodyPr lIns="0" tIns="0" rIns="0" bIns="0" rtlCol="0" anchor="t">
            <a:spAutoFit/>
          </a:bodyPr>
          <a:lstStyle/>
          <a:p>
            <a:pPr marL="0" lvl="0" indent="0" algn="l">
              <a:lnSpc>
                <a:spcPts val="7121"/>
              </a:lnSpc>
              <a:spcBef>
                <a:spcPct val="0"/>
              </a:spcBef>
            </a:pPr>
            <a:r>
              <a:rPr lang="en-US" sz="7418" u="none" strike="noStrike" spc="-712" dirty="0">
                <a:solidFill>
                  <a:srgbClr val="156669"/>
                </a:solidFill>
                <a:latin typeface="Public Sans"/>
              </a:rPr>
              <a:t>03.</a:t>
            </a:r>
          </a:p>
        </p:txBody>
      </p:sp>
      <p:grpSp>
        <p:nvGrpSpPr>
          <p:cNvPr id="7" name="Group 7"/>
          <p:cNvGrpSpPr/>
          <p:nvPr/>
        </p:nvGrpSpPr>
        <p:grpSpPr>
          <a:xfrm>
            <a:off x="9728368" y="3800901"/>
            <a:ext cx="7699572" cy="1928125"/>
            <a:chOff x="0" y="0"/>
            <a:chExt cx="2401297" cy="601332"/>
          </a:xfrm>
        </p:grpSpPr>
        <p:sp>
          <p:nvSpPr>
            <p:cNvPr id="8" name="Freeform 8"/>
            <p:cNvSpPr/>
            <p:nvPr/>
          </p:nvSpPr>
          <p:spPr>
            <a:xfrm>
              <a:off x="0" y="0"/>
              <a:ext cx="2401297" cy="601332"/>
            </a:xfrm>
            <a:custGeom>
              <a:avLst/>
              <a:gdLst/>
              <a:ahLst/>
              <a:cxnLst/>
              <a:rect l="l" t="t" r="r" b="b"/>
              <a:pathLst>
                <a:path w="2401297" h="601332">
                  <a:moveTo>
                    <a:pt x="15083" y="0"/>
                  </a:moveTo>
                  <a:lnTo>
                    <a:pt x="2386214" y="0"/>
                  </a:lnTo>
                  <a:cubicBezTo>
                    <a:pt x="2394544" y="0"/>
                    <a:pt x="2401297" y="6753"/>
                    <a:pt x="2401297" y="15083"/>
                  </a:cubicBezTo>
                  <a:lnTo>
                    <a:pt x="2401297" y="586250"/>
                  </a:lnTo>
                  <a:cubicBezTo>
                    <a:pt x="2401297" y="594580"/>
                    <a:pt x="2394544" y="601332"/>
                    <a:pt x="2386214" y="601332"/>
                  </a:cubicBezTo>
                  <a:lnTo>
                    <a:pt x="15083" y="601332"/>
                  </a:lnTo>
                  <a:cubicBezTo>
                    <a:pt x="6753" y="601332"/>
                    <a:pt x="0" y="594580"/>
                    <a:pt x="0" y="586250"/>
                  </a:cubicBezTo>
                  <a:lnTo>
                    <a:pt x="0" y="15083"/>
                  </a:lnTo>
                  <a:cubicBezTo>
                    <a:pt x="0" y="6753"/>
                    <a:pt x="6753" y="0"/>
                    <a:pt x="15083" y="0"/>
                  </a:cubicBezTo>
                  <a:close/>
                </a:path>
              </a:pathLst>
            </a:custGeom>
            <a:solidFill>
              <a:srgbClr val="FBF6F1"/>
            </a:solidFill>
            <a:ln w="9525" cap="sq">
              <a:solidFill>
                <a:srgbClr val="000000"/>
              </a:solidFill>
              <a:prstDash val="solid"/>
              <a:miter/>
            </a:ln>
          </p:spPr>
        </p:sp>
        <p:sp>
          <p:nvSpPr>
            <p:cNvPr id="9" name="TextBox 9"/>
            <p:cNvSpPr txBox="1"/>
            <p:nvPr/>
          </p:nvSpPr>
          <p:spPr>
            <a:xfrm>
              <a:off x="0" y="-38100"/>
              <a:ext cx="2401297" cy="639432"/>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9957247" y="4328719"/>
            <a:ext cx="1301929" cy="1043941"/>
          </a:xfrm>
          <a:prstGeom prst="rect">
            <a:avLst/>
          </a:prstGeom>
        </p:spPr>
        <p:txBody>
          <a:bodyPr lIns="0" tIns="0" rIns="0" bIns="0" rtlCol="0" anchor="t">
            <a:spAutoFit/>
          </a:bodyPr>
          <a:lstStyle/>
          <a:p>
            <a:pPr marL="0" lvl="0" indent="0" algn="l">
              <a:lnSpc>
                <a:spcPts val="7680"/>
              </a:lnSpc>
              <a:spcBef>
                <a:spcPct val="0"/>
              </a:spcBef>
            </a:pPr>
            <a:r>
              <a:rPr lang="en-US" sz="8000" u="none" strike="noStrike" spc="-768" dirty="0">
                <a:solidFill>
                  <a:srgbClr val="156669"/>
                </a:solidFill>
                <a:latin typeface="Public Sans"/>
              </a:rPr>
              <a:t>02.</a:t>
            </a:r>
          </a:p>
        </p:txBody>
      </p:sp>
      <p:grpSp>
        <p:nvGrpSpPr>
          <p:cNvPr id="11" name="Group 11"/>
          <p:cNvGrpSpPr/>
          <p:nvPr/>
        </p:nvGrpSpPr>
        <p:grpSpPr>
          <a:xfrm>
            <a:off x="9728368" y="1396865"/>
            <a:ext cx="7699572" cy="2169039"/>
            <a:chOff x="0" y="0"/>
            <a:chExt cx="2401297" cy="676467"/>
          </a:xfrm>
        </p:grpSpPr>
        <p:sp>
          <p:nvSpPr>
            <p:cNvPr id="12" name="Freeform 12"/>
            <p:cNvSpPr/>
            <p:nvPr/>
          </p:nvSpPr>
          <p:spPr>
            <a:xfrm>
              <a:off x="0" y="0"/>
              <a:ext cx="2401297" cy="676467"/>
            </a:xfrm>
            <a:custGeom>
              <a:avLst/>
              <a:gdLst/>
              <a:ahLst/>
              <a:cxnLst/>
              <a:rect l="l" t="t" r="r" b="b"/>
              <a:pathLst>
                <a:path w="2401297" h="676467">
                  <a:moveTo>
                    <a:pt x="15083" y="0"/>
                  </a:moveTo>
                  <a:lnTo>
                    <a:pt x="2386214" y="0"/>
                  </a:lnTo>
                  <a:cubicBezTo>
                    <a:pt x="2394544" y="0"/>
                    <a:pt x="2401297" y="6753"/>
                    <a:pt x="2401297" y="15083"/>
                  </a:cubicBezTo>
                  <a:lnTo>
                    <a:pt x="2401297" y="661384"/>
                  </a:lnTo>
                  <a:cubicBezTo>
                    <a:pt x="2401297" y="669714"/>
                    <a:pt x="2394544" y="676467"/>
                    <a:pt x="2386214" y="676467"/>
                  </a:cubicBezTo>
                  <a:lnTo>
                    <a:pt x="15083" y="676467"/>
                  </a:lnTo>
                  <a:cubicBezTo>
                    <a:pt x="6753" y="676467"/>
                    <a:pt x="0" y="669714"/>
                    <a:pt x="0" y="661384"/>
                  </a:cubicBezTo>
                  <a:lnTo>
                    <a:pt x="0" y="15083"/>
                  </a:lnTo>
                  <a:cubicBezTo>
                    <a:pt x="0" y="6753"/>
                    <a:pt x="6753" y="0"/>
                    <a:pt x="15083" y="0"/>
                  </a:cubicBezTo>
                  <a:close/>
                </a:path>
              </a:pathLst>
            </a:custGeom>
            <a:solidFill>
              <a:srgbClr val="FBF6F1"/>
            </a:solidFill>
            <a:ln w="9525" cap="sq">
              <a:solidFill>
                <a:srgbClr val="000000"/>
              </a:solidFill>
              <a:prstDash val="solid"/>
              <a:miter/>
            </a:ln>
          </p:spPr>
        </p:sp>
        <p:sp>
          <p:nvSpPr>
            <p:cNvPr id="13" name="TextBox 13"/>
            <p:cNvSpPr txBox="1"/>
            <p:nvPr/>
          </p:nvSpPr>
          <p:spPr>
            <a:xfrm>
              <a:off x="0" y="-38100"/>
              <a:ext cx="2401297" cy="714567"/>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065658" y="2045139"/>
            <a:ext cx="1085106" cy="1043941"/>
          </a:xfrm>
          <a:prstGeom prst="rect">
            <a:avLst/>
          </a:prstGeom>
        </p:spPr>
        <p:txBody>
          <a:bodyPr lIns="0" tIns="0" rIns="0" bIns="0" rtlCol="0" anchor="t">
            <a:spAutoFit/>
          </a:bodyPr>
          <a:lstStyle/>
          <a:p>
            <a:pPr marL="0" lvl="0" indent="0" algn="l">
              <a:lnSpc>
                <a:spcPts val="7680"/>
              </a:lnSpc>
              <a:spcBef>
                <a:spcPct val="0"/>
              </a:spcBef>
            </a:pPr>
            <a:r>
              <a:rPr lang="en-US" sz="8000" u="none" strike="noStrike" spc="-768" dirty="0">
                <a:solidFill>
                  <a:srgbClr val="156669"/>
                </a:solidFill>
                <a:latin typeface="Public Sans"/>
              </a:rPr>
              <a:t>01.</a:t>
            </a:r>
          </a:p>
        </p:txBody>
      </p:sp>
      <p:sp>
        <p:nvSpPr>
          <p:cNvPr id="15" name="TextBox 15"/>
          <p:cNvSpPr txBox="1"/>
          <p:nvPr/>
        </p:nvSpPr>
        <p:spPr>
          <a:xfrm>
            <a:off x="11756863" y="1484181"/>
            <a:ext cx="4884293" cy="1903222"/>
          </a:xfrm>
          <a:prstGeom prst="rect">
            <a:avLst/>
          </a:prstGeom>
        </p:spPr>
        <p:txBody>
          <a:bodyPr lIns="0" tIns="0" rIns="0" bIns="0" rtlCol="0" anchor="t">
            <a:spAutoFit/>
          </a:bodyPr>
          <a:lstStyle/>
          <a:p>
            <a:pPr marL="0" lvl="0" indent="0" algn="l">
              <a:lnSpc>
                <a:spcPts val="3749"/>
              </a:lnSpc>
              <a:spcBef>
                <a:spcPct val="0"/>
              </a:spcBef>
            </a:pPr>
            <a:r>
              <a:rPr lang="en-US" sz="2300" dirty="0">
                <a:solidFill>
                  <a:srgbClr val="156669"/>
                </a:solidFill>
                <a:latin typeface="Agrandir Bold"/>
              </a:rPr>
              <a:t>We tried to interact as much as possible with medical settings to explore the problems that patients face</a:t>
            </a:r>
          </a:p>
        </p:txBody>
      </p:sp>
      <p:sp>
        <p:nvSpPr>
          <p:cNvPr id="16" name="TextBox 16"/>
          <p:cNvSpPr txBox="1"/>
          <p:nvPr/>
        </p:nvSpPr>
        <p:spPr>
          <a:xfrm>
            <a:off x="1163751" y="1391076"/>
            <a:ext cx="8212192" cy="2409825"/>
          </a:xfrm>
          <a:prstGeom prst="rect">
            <a:avLst/>
          </a:prstGeom>
        </p:spPr>
        <p:txBody>
          <a:bodyPr lIns="0" tIns="0" rIns="0" bIns="0" rtlCol="0" anchor="t">
            <a:spAutoFit/>
          </a:bodyPr>
          <a:lstStyle/>
          <a:p>
            <a:pPr algn="l">
              <a:lnSpc>
                <a:spcPts val="4799"/>
              </a:lnSpc>
            </a:pPr>
            <a:endParaRPr dirty="0"/>
          </a:p>
          <a:p>
            <a:pPr algn="l">
              <a:lnSpc>
                <a:spcPts val="4799"/>
              </a:lnSpc>
            </a:pPr>
            <a:r>
              <a:rPr lang="en-US" sz="3999" spc="-59" dirty="0">
                <a:solidFill>
                  <a:srgbClr val="156669"/>
                </a:solidFill>
                <a:latin typeface="Public Sans Bold"/>
              </a:rPr>
              <a:t>Patient comfort is the goal of any successful medical organization</a:t>
            </a:r>
          </a:p>
          <a:p>
            <a:pPr marL="0" lvl="0" indent="0" algn="l">
              <a:lnSpc>
                <a:spcPts val="4799"/>
              </a:lnSpc>
            </a:pPr>
            <a:endParaRPr lang="en-US" sz="3999" spc="-59" dirty="0">
              <a:solidFill>
                <a:srgbClr val="156669"/>
              </a:solidFill>
              <a:latin typeface="Public Sans Bold"/>
            </a:endParaRPr>
          </a:p>
        </p:txBody>
      </p:sp>
      <p:sp>
        <p:nvSpPr>
          <p:cNvPr id="17" name="TextBox 17"/>
          <p:cNvSpPr txBox="1"/>
          <p:nvPr/>
        </p:nvSpPr>
        <p:spPr>
          <a:xfrm>
            <a:off x="2534794" y="82320"/>
            <a:ext cx="12576991" cy="1120775"/>
          </a:xfrm>
          <a:prstGeom prst="rect">
            <a:avLst/>
          </a:prstGeom>
        </p:spPr>
        <p:txBody>
          <a:bodyPr lIns="0" tIns="0" rIns="0" bIns="0" rtlCol="0" anchor="t">
            <a:spAutoFit/>
          </a:bodyPr>
          <a:lstStyle/>
          <a:p>
            <a:pPr algn="ctr">
              <a:lnSpc>
                <a:spcPts val="9100"/>
              </a:lnSpc>
            </a:pPr>
            <a:r>
              <a:rPr lang="en-US" sz="6500" dirty="0">
                <a:solidFill>
                  <a:srgbClr val="156669"/>
                </a:solidFill>
                <a:latin typeface="TAN Headline"/>
              </a:rPr>
              <a:t>Proposed Solution</a:t>
            </a:r>
          </a:p>
        </p:txBody>
      </p:sp>
      <p:sp>
        <p:nvSpPr>
          <p:cNvPr id="18" name="TextBox 18"/>
          <p:cNvSpPr txBox="1"/>
          <p:nvPr/>
        </p:nvSpPr>
        <p:spPr>
          <a:xfrm>
            <a:off x="1028700" y="6867161"/>
            <a:ext cx="7794590" cy="2705989"/>
          </a:xfrm>
          <a:prstGeom prst="rect">
            <a:avLst/>
          </a:prstGeom>
        </p:spPr>
        <p:txBody>
          <a:bodyPr lIns="0" tIns="0" rIns="0" bIns="0" rtlCol="0" anchor="t">
            <a:spAutoFit/>
          </a:bodyPr>
          <a:lstStyle/>
          <a:p>
            <a:pPr algn="l">
              <a:lnSpc>
                <a:spcPts val="4237"/>
              </a:lnSpc>
            </a:pPr>
            <a:r>
              <a:rPr lang="en-US" sz="2599" dirty="0">
                <a:solidFill>
                  <a:srgbClr val="156669"/>
                </a:solidFill>
                <a:latin typeface="Agrandir Bold"/>
              </a:rPr>
              <a:t>Our project is considered an effective way to organize appointments and reservations and automate the patient's sick record so that he can access his medical record through our website.</a:t>
            </a:r>
          </a:p>
        </p:txBody>
      </p:sp>
      <p:sp>
        <p:nvSpPr>
          <p:cNvPr id="19" name="TextBox 19"/>
          <p:cNvSpPr txBox="1"/>
          <p:nvPr/>
        </p:nvSpPr>
        <p:spPr>
          <a:xfrm>
            <a:off x="11720726" y="3918329"/>
            <a:ext cx="4956567" cy="1604535"/>
          </a:xfrm>
          <a:prstGeom prst="rect">
            <a:avLst/>
          </a:prstGeom>
        </p:spPr>
        <p:txBody>
          <a:bodyPr lIns="0" tIns="0" rIns="0" bIns="0" rtlCol="0" anchor="t">
            <a:spAutoFit/>
          </a:bodyPr>
          <a:lstStyle/>
          <a:p>
            <a:pPr marL="0" lvl="0" indent="0" algn="l">
              <a:lnSpc>
                <a:spcPts val="4135"/>
              </a:lnSpc>
              <a:spcBef>
                <a:spcPct val="0"/>
              </a:spcBef>
            </a:pPr>
            <a:r>
              <a:rPr lang="en-US" sz="2536" dirty="0">
                <a:solidFill>
                  <a:srgbClr val="156669"/>
                </a:solidFill>
                <a:latin typeface="Agrandir Bold"/>
              </a:rPr>
              <a:t>We spoke with those in charge of medical clinics. We spoke with doctors and patients</a:t>
            </a:r>
          </a:p>
        </p:txBody>
      </p:sp>
      <p:sp>
        <p:nvSpPr>
          <p:cNvPr id="20" name="TextBox 20"/>
          <p:cNvSpPr txBox="1"/>
          <p:nvPr/>
        </p:nvSpPr>
        <p:spPr>
          <a:xfrm>
            <a:off x="11259176" y="6174887"/>
            <a:ext cx="6018193" cy="2717894"/>
          </a:xfrm>
          <a:prstGeom prst="rect">
            <a:avLst/>
          </a:prstGeom>
        </p:spPr>
        <p:txBody>
          <a:bodyPr lIns="0" tIns="0" rIns="0" bIns="0" rtlCol="0" anchor="t">
            <a:spAutoFit/>
          </a:bodyPr>
          <a:lstStyle/>
          <a:p>
            <a:pPr algn="l">
              <a:lnSpc>
                <a:spcPts val="3598"/>
              </a:lnSpc>
            </a:pPr>
            <a:r>
              <a:rPr lang="en-US" sz="2207" dirty="0">
                <a:solidFill>
                  <a:srgbClr val="156669"/>
                </a:solidFill>
                <a:latin typeface="Agrandir Bold"/>
              </a:rPr>
              <a:t>We were able to identify the problems we mentioned earlier in the introduction</a:t>
            </a:r>
          </a:p>
          <a:p>
            <a:pPr algn="l">
              <a:lnSpc>
                <a:spcPts val="3598"/>
              </a:lnSpc>
            </a:pPr>
            <a:r>
              <a:rPr lang="en-US" sz="2207" dirty="0">
                <a:solidFill>
                  <a:srgbClr val="156669"/>
                </a:solidFill>
                <a:latin typeface="Agrandir Bold"/>
              </a:rPr>
              <a:t>We thought about the best way to ensure the patient's comfort and the efficiency of the service provided</a:t>
            </a:r>
          </a:p>
          <a:p>
            <a:pPr marL="0" lvl="0" indent="0" algn="l">
              <a:lnSpc>
                <a:spcPts val="3598"/>
              </a:lnSpc>
              <a:spcBef>
                <a:spcPct val="0"/>
              </a:spcBef>
            </a:pPr>
            <a:r>
              <a:rPr lang="en-US" sz="2207" dirty="0">
                <a:solidFill>
                  <a:srgbClr val="156669"/>
                </a:solidFill>
                <a:latin typeface="Agrandir Bold"/>
              </a:rPr>
              <a:t>And we came up with Echo System</a:t>
            </a:r>
          </a:p>
        </p:txBody>
      </p:sp>
    </p:spTree>
  </p:cSld>
  <p:clrMapOvr>
    <a:masterClrMapping/>
  </p:clrMapOvr>
  <mc:AlternateContent xmlns:mc="http://schemas.openxmlformats.org/markup-compatibility/2006">
    <mc:Choice xmlns:p14="http://schemas.microsoft.com/office/powerpoint/2010/main" Requires="p14">
      <p:transition spd="slow" p14:dur="1400">
        <p14:door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fltVal val="0"/>
                                          </p:val>
                                        </p:tav>
                                        <p:tav tm="100000">
                                          <p:val>
                                            <p:strVal val="#ppt_w"/>
                                          </p:val>
                                        </p:tav>
                                      </p:tavLst>
                                    </p:anim>
                                    <p:anim calcmode="lin" valueType="num">
                                      <p:cBhvr>
                                        <p:cTn id="8" dur="750" fill="hold"/>
                                        <p:tgtEl>
                                          <p:spTgt spid="17"/>
                                        </p:tgtEl>
                                        <p:attrNameLst>
                                          <p:attrName>ppt_h</p:attrName>
                                        </p:attrNameLst>
                                      </p:cBhvr>
                                      <p:tavLst>
                                        <p:tav tm="0">
                                          <p:val>
                                            <p:fltVal val="0"/>
                                          </p:val>
                                        </p:tav>
                                        <p:tav tm="100000">
                                          <p:val>
                                            <p:strVal val="#ppt_h"/>
                                          </p:val>
                                        </p:tav>
                                      </p:tavLst>
                                    </p:anim>
                                    <p:animEffect transition="in" filter="fade">
                                      <p:cBhvr>
                                        <p:cTn id="9" dur="750"/>
                                        <p:tgtEl>
                                          <p:spTgt spid="17"/>
                                        </p:tgtEl>
                                      </p:cBhvr>
                                    </p:animEffect>
                                    <p:anim calcmode="lin" valueType="num">
                                      <p:cBhvr>
                                        <p:cTn id="10" dur="750" fill="hold"/>
                                        <p:tgtEl>
                                          <p:spTgt spid="17"/>
                                        </p:tgtEl>
                                        <p:attrNameLst>
                                          <p:attrName>ppt_x</p:attrName>
                                        </p:attrNameLst>
                                      </p:cBhvr>
                                      <p:tavLst>
                                        <p:tav tm="0">
                                          <p:val>
                                            <p:fltVal val="0.5"/>
                                          </p:val>
                                        </p:tav>
                                        <p:tav tm="100000">
                                          <p:val>
                                            <p:strVal val="#ppt_x"/>
                                          </p:val>
                                        </p:tav>
                                      </p:tavLst>
                                    </p:anim>
                                    <p:anim calcmode="lin" valueType="num">
                                      <p:cBhvr>
                                        <p:cTn id="11" dur="750" fill="hold"/>
                                        <p:tgtEl>
                                          <p:spTgt spid="17"/>
                                        </p:tgtEl>
                                        <p:attrNameLst>
                                          <p:attrName>ppt_y</p:attrName>
                                        </p:attrNameLst>
                                      </p:cBhvr>
                                      <p:tavLst>
                                        <p:tav tm="0">
                                          <p:val>
                                            <p:fltVal val="0.5"/>
                                          </p:val>
                                        </p:tav>
                                        <p:tav tm="100000">
                                          <p:val>
                                            <p:strVal val="#ppt_y"/>
                                          </p:val>
                                        </p:tav>
                                      </p:tavLst>
                                    </p:anim>
                                  </p:childTnLst>
                                </p:cTn>
                              </p:par>
                            </p:childTnLst>
                          </p:cTn>
                        </p:par>
                        <p:par>
                          <p:cTn id="12" fill="hold">
                            <p:stCondLst>
                              <p:cond delay="750"/>
                            </p:stCondLst>
                            <p:childTnLst>
                              <p:par>
                                <p:cTn id="13" presetID="47"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750"/>
                                        <p:tgtEl>
                                          <p:spTgt spid="16"/>
                                        </p:tgtEl>
                                      </p:cBhvr>
                                    </p:animEffect>
                                    <p:anim calcmode="lin" valueType="num">
                                      <p:cBhvr>
                                        <p:cTn id="16" dur="750" fill="hold"/>
                                        <p:tgtEl>
                                          <p:spTgt spid="16"/>
                                        </p:tgtEl>
                                        <p:attrNameLst>
                                          <p:attrName>ppt_x</p:attrName>
                                        </p:attrNameLst>
                                      </p:cBhvr>
                                      <p:tavLst>
                                        <p:tav tm="0">
                                          <p:val>
                                            <p:strVal val="#ppt_x"/>
                                          </p:val>
                                        </p:tav>
                                        <p:tav tm="100000">
                                          <p:val>
                                            <p:strVal val="#ppt_x"/>
                                          </p:val>
                                        </p:tav>
                                      </p:tavLst>
                                    </p:anim>
                                    <p:anim calcmode="lin" valueType="num">
                                      <p:cBhvr>
                                        <p:cTn id="17" dur="750" fill="hold"/>
                                        <p:tgtEl>
                                          <p:spTgt spid="16"/>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750"/>
                                        <p:tgtEl>
                                          <p:spTgt spid="2"/>
                                        </p:tgtEl>
                                      </p:cBhvr>
                                    </p:animEffect>
                                    <p:anim calcmode="lin" valueType="num">
                                      <p:cBhvr>
                                        <p:cTn id="22" dur="750" fill="hold"/>
                                        <p:tgtEl>
                                          <p:spTgt spid="2"/>
                                        </p:tgtEl>
                                        <p:attrNameLst>
                                          <p:attrName>ppt_x</p:attrName>
                                        </p:attrNameLst>
                                      </p:cBhvr>
                                      <p:tavLst>
                                        <p:tav tm="0">
                                          <p:val>
                                            <p:strVal val="#ppt_x"/>
                                          </p:val>
                                        </p:tav>
                                        <p:tav tm="100000">
                                          <p:val>
                                            <p:strVal val="#ppt_x"/>
                                          </p:val>
                                        </p:tav>
                                      </p:tavLst>
                                    </p:anim>
                                    <p:anim calcmode="lin" valueType="num">
                                      <p:cBhvr>
                                        <p:cTn id="23" dur="7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2250"/>
                            </p:stCondLst>
                            <p:childTnLst>
                              <p:par>
                                <p:cTn id="25" presetID="47"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750"/>
                                        <p:tgtEl>
                                          <p:spTgt spid="18"/>
                                        </p:tgtEl>
                                      </p:cBhvr>
                                    </p:animEffect>
                                    <p:anim calcmode="lin" valueType="num">
                                      <p:cBhvr>
                                        <p:cTn id="28" dur="750" fill="hold"/>
                                        <p:tgtEl>
                                          <p:spTgt spid="18"/>
                                        </p:tgtEl>
                                        <p:attrNameLst>
                                          <p:attrName>ppt_x</p:attrName>
                                        </p:attrNameLst>
                                      </p:cBhvr>
                                      <p:tavLst>
                                        <p:tav tm="0">
                                          <p:val>
                                            <p:strVal val="#ppt_x"/>
                                          </p:val>
                                        </p:tav>
                                        <p:tav tm="100000">
                                          <p:val>
                                            <p:strVal val="#ppt_x"/>
                                          </p:val>
                                        </p:tav>
                                      </p:tavLst>
                                    </p:anim>
                                    <p:anim calcmode="lin" valueType="num">
                                      <p:cBhvr>
                                        <p:cTn id="29" dur="750" fill="hold"/>
                                        <p:tgtEl>
                                          <p:spTgt spid="18"/>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14" presetClass="entr" presetSubtype="10"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randombar(horizontal)">
                                      <p:cBhvr>
                                        <p:cTn id="33" dur="500"/>
                                        <p:tgtEl>
                                          <p:spTgt spid="11"/>
                                        </p:tgtEl>
                                      </p:cBhvr>
                                    </p:animEffect>
                                  </p:childTnLst>
                                </p:cTn>
                              </p:par>
                            </p:childTnLst>
                          </p:cTn>
                        </p:par>
                        <p:par>
                          <p:cTn id="34" fill="hold">
                            <p:stCondLst>
                              <p:cond delay="3500"/>
                            </p:stCondLst>
                            <p:childTnLst>
                              <p:par>
                                <p:cTn id="35" presetID="16" presetClass="entr" presetSubtype="21"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arn(inVertical)">
                                      <p:cBhvr>
                                        <p:cTn id="37" dur="500"/>
                                        <p:tgtEl>
                                          <p:spTgt spid="15"/>
                                        </p:tgtEl>
                                      </p:cBhvr>
                                    </p:animEffect>
                                  </p:childTnLst>
                                </p:cTn>
                              </p:par>
                            </p:childTnLst>
                          </p:cTn>
                        </p:par>
                        <p:par>
                          <p:cTn id="38" fill="hold">
                            <p:stCondLst>
                              <p:cond delay="4000"/>
                            </p:stCondLst>
                            <p:childTnLst>
                              <p:par>
                                <p:cTn id="39" presetID="2" presetClass="entr" presetSubtype="3"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0-#ppt_h/2"/>
                                          </p:val>
                                        </p:tav>
                                        <p:tav tm="100000">
                                          <p:val>
                                            <p:strVal val="#ppt_y"/>
                                          </p:val>
                                        </p:tav>
                                      </p:tavLst>
                                    </p:anim>
                                  </p:childTnLst>
                                </p:cTn>
                              </p:par>
                            </p:childTnLst>
                          </p:cTn>
                        </p:par>
                        <p:par>
                          <p:cTn id="43" fill="hold">
                            <p:stCondLst>
                              <p:cond delay="4500"/>
                            </p:stCondLst>
                            <p:childTnLst>
                              <p:par>
                                <p:cTn id="44" presetID="14" presetClass="entr" presetSubtype="1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randombar(horizontal)">
                                      <p:cBhvr>
                                        <p:cTn id="46" dur="500"/>
                                        <p:tgtEl>
                                          <p:spTgt spid="7"/>
                                        </p:tgtEl>
                                      </p:cBhvr>
                                    </p:animEffect>
                                  </p:childTnLst>
                                </p:cTn>
                              </p:par>
                            </p:childTnLst>
                          </p:cTn>
                        </p:par>
                        <p:par>
                          <p:cTn id="47" fill="hold">
                            <p:stCondLst>
                              <p:cond delay="5000"/>
                            </p:stCondLst>
                            <p:childTnLst>
                              <p:par>
                                <p:cTn id="48" presetID="2" presetClass="entr" presetSubtype="2"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1+#ppt_w/2"/>
                                          </p:val>
                                        </p:tav>
                                        <p:tav tm="100000">
                                          <p:val>
                                            <p:strVal val="#ppt_x"/>
                                          </p:val>
                                        </p:tav>
                                      </p:tavLst>
                                    </p:anim>
                                    <p:anim calcmode="lin" valueType="num">
                                      <p:cBhvr additive="base">
                                        <p:cTn id="51" dur="500" fill="hold"/>
                                        <p:tgtEl>
                                          <p:spTgt spid="10"/>
                                        </p:tgtEl>
                                        <p:attrNameLst>
                                          <p:attrName>ppt_y</p:attrName>
                                        </p:attrNameLst>
                                      </p:cBhvr>
                                      <p:tavLst>
                                        <p:tav tm="0">
                                          <p:val>
                                            <p:strVal val="#ppt_y"/>
                                          </p:val>
                                        </p:tav>
                                        <p:tav tm="100000">
                                          <p:val>
                                            <p:strVal val="#ppt_y"/>
                                          </p:val>
                                        </p:tav>
                                      </p:tavLst>
                                    </p:anim>
                                  </p:childTnLst>
                                </p:cTn>
                              </p:par>
                            </p:childTnLst>
                          </p:cTn>
                        </p:par>
                        <p:par>
                          <p:cTn id="52" fill="hold">
                            <p:stCondLst>
                              <p:cond delay="5500"/>
                            </p:stCondLst>
                            <p:childTnLst>
                              <p:par>
                                <p:cTn id="53" presetID="16" presetClass="entr" presetSubtype="21"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barn(inVertical)">
                                      <p:cBhvr>
                                        <p:cTn id="55" dur="500"/>
                                        <p:tgtEl>
                                          <p:spTgt spid="19"/>
                                        </p:tgtEl>
                                      </p:cBhvr>
                                    </p:animEffect>
                                  </p:childTnLst>
                                </p:cTn>
                              </p:par>
                            </p:childTnLst>
                          </p:cTn>
                        </p:par>
                        <p:par>
                          <p:cTn id="56" fill="hold">
                            <p:stCondLst>
                              <p:cond delay="6000"/>
                            </p:stCondLst>
                            <p:childTnLst>
                              <p:par>
                                <p:cTn id="57" presetID="14" presetClass="entr" presetSubtype="10" fill="hold"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randombar(horizontal)">
                                      <p:cBhvr>
                                        <p:cTn id="59" dur="500"/>
                                        <p:tgtEl>
                                          <p:spTgt spid="3"/>
                                        </p:tgtEl>
                                      </p:cBhvr>
                                    </p:animEffect>
                                  </p:childTnLst>
                                </p:cTn>
                              </p:par>
                            </p:childTnLst>
                          </p:cTn>
                        </p:par>
                        <p:par>
                          <p:cTn id="60" fill="hold">
                            <p:stCondLst>
                              <p:cond delay="6500"/>
                            </p:stCondLst>
                            <p:childTnLst>
                              <p:par>
                                <p:cTn id="61" presetID="2" presetClass="entr" presetSubtype="6" fill="hold" nodeType="afterEffect">
                                  <p:stCondLst>
                                    <p:cond delay="0"/>
                                  </p:stCondLst>
                                  <p:childTnLst>
                                    <p:set>
                                      <p:cBhvr>
                                        <p:cTn id="62" dur="1" fill="hold">
                                          <p:stCondLst>
                                            <p:cond delay="0"/>
                                          </p:stCondLst>
                                        </p:cTn>
                                        <p:tgtEl>
                                          <p:spTgt spid="6">
                                            <p:txEl>
                                              <p:pRg st="0" end="0"/>
                                            </p:txEl>
                                          </p:spTgt>
                                        </p:tgtEl>
                                        <p:attrNameLst>
                                          <p:attrName>style.visibility</p:attrName>
                                        </p:attrNameLst>
                                      </p:cBhvr>
                                      <p:to>
                                        <p:strVal val="visible"/>
                                      </p:to>
                                    </p:set>
                                    <p:anim calcmode="lin" valueType="num">
                                      <p:cBhvr additive="base">
                                        <p:cTn id="63"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65" fill="hold">
                            <p:stCondLst>
                              <p:cond delay="7000"/>
                            </p:stCondLst>
                            <p:childTnLst>
                              <p:par>
                                <p:cTn id="66" presetID="16" presetClass="entr" presetSubtype="21"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barn(inVertical)">
                                      <p:cBhvr>
                                        <p:cTn id="6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4" grpId="0"/>
      <p:bldP spid="15" grpId="0"/>
      <p:bldP spid="16" grpId="0"/>
      <p:bldP spid="17" grpId="0"/>
      <p:bldP spid="18"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10207727" y="2201071"/>
            <a:ext cx="7051573" cy="5884858"/>
          </a:xfrm>
          <a:custGeom>
            <a:avLst/>
            <a:gdLst/>
            <a:ahLst/>
            <a:cxnLst/>
            <a:rect l="l" t="t" r="r" b="b"/>
            <a:pathLst>
              <a:path w="7051573" h="5884858">
                <a:moveTo>
                  <a:pt x="0" y="0"/>
                </a:moveTo>
                <a:lnTo>
                  <a:pt x="7051573" y="0"/>
                </a:lnTo>
                <a:lnTo>
                  <a:pt x="7051573" y="5884858"/>
                </a:lnTo>
                <a:lnTo>
                  <a:pt x="0" y="588485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a:hlinkClick r:id="rId4" action="ppaction://hlinksldjump"/>
          </p:cNvPr>
          <p:cNvSpPr/>
          <p:nvPr/>
        </p:nvSpPr>
        <p:spPr>
          <a:xfrm>
            <a:off x="11107497" y="8877362"/>
            <a:ext cx="2439135" cy="1256154"/>
          </a:xfrm>
          <a:custGeom>
            <a:avLst/>
            <a:gdLst/>
            <a:ahLst/>
            <a:cxnLst/>
            <a:rect l="l" t="t" r="r" b="b"/>
            <a:pathLst>
              <a:path w="2439135" h="1256154">
                <a:moveTo>
                  <a:pt x="0" y="0"/>
                </a:moveTo>
                <a:lnTo>
                  <a:pt x="2439134" y="0"/>
                </a:lnTo>
                <a:lnTo>
                  <a:pt x="2439134" y="1256155"/>
                </a:lnTo>
                <a:lnTo>
                  <a:pt x="0" y="12561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1252731" y="2185483"/>
            <a:ext cx="7794590" cy="2031111"/>
          </a:xfrm>
          <a:prstGeom prst="rect">
            <a:avLst/>
          </a:prstGeom>
        </p:spPr>
        <p:txBody>
          <a:bodyPr lIns="0" tIns="0" rIns="0" bIns="0" rtlCol="0" anchor="t">
            <a:spAutoFit/>
          </a:bodyPr>
          <a:lstStyle/>
          <a:p>
            <a:pPr algn="l">
              <a:lnSpc>
                <a:spcPts val="3911"/>
              </a:lnSpc>
            </a:pPr>
            <a:r>
              <a:rPr lang="en-US" sz="2400" dirty="0">
                <a:solidFill>
                  <a:srgbClr val="156669"/>
                </a:solidFill>
                <a:latin typeface="Agrandir Medium"/>
              </a:rPr>
              <a:t>Our project is considered an effective way to organize appointments and reservations and automate the patient's sick record so that he can access his medical record through our website.</a:t>
            </a:r>
          </a:p>
        </p:txBody>
      </p:sp>
      <p:sp>
        <p:nvSpPr>
          <p:cNvPr id="5" name="TextBox 5"/>
          <p:cNvSpPr txBox="1"/>
          <p:nvPr/>
        </p:nvSpPr>
        <p:spPr>
          <a:xfrm>
            <a:off x="2758825" y="154713"/>
            <a:ext cx="12576991" cy="1120775"/>
          </a:xfrm>
          <a:prstGeom prst="rect">
            <a:avLst/>
          </a:prstGeom>
        </p:spPr>
        <p:txBody>
          <a:bodyPr lIns="0" tIns="0" rIns="0" bIns="0" rtlCol="0" anchor="t">
            <a:spAutoFit/>
          </a:bodyPr>
          <a:lstStyle/>
          <a:p>
            <a:pPr algn="ctr">
              <a:lnSpc>
                <a:spcPts val="9100"/>
              </a:lnSpc>
            </a:pPr>
            <a:r>
              <a:rPr lang="en-US" sz="6500" dirty="0">
                <a:solidFill>
                  <a:srgbClr val="3B365F"/>
                </a:solidFill>
                <a:latin typeface="TAN Headline"/>
              </a:rPr>
              <a:t>Project Features</a:t>
            </a:r>
          </a:p>
        </p:txBody>
      </p:sp>
      <p:sp>
        <p:nvSpPr>
          <p:cNvPr id="6" name="TextBox 6"/>
          <p:cNvSpPr txBox="1"/>
          <p:nvPr/>
        </p:nvSpPr>
        <p:spPr>
          <a:xfrm>
            <a:off x="1252731" y="4962525"/>
            <a:ext cx="7794590" cy="1535811"/>
          </a:xfrm>
          <a:prstGeom prst="rect">
            <a:avLst/>
          </a:prstGeom>
        </p:spPr>
        <p:txBody>
          <a:bodyPr lIns="0" tIns="0" rIns="0" bIns="0" rtlCol="0" anchor="t">
            <a:spAutoFit/>
          </a:bodyPr>
          <a:lstStyle/>
          <a:p>
            <a:pPr algn="l">
              <a:lnSpc>
                <a:spcPts val="3911"/>
              </a:lnSpc>
            </a:pPr>
            <a:r>
              <a:rPr lang="en-US" sz="2400" dirty="0">
                <a:solidFill>
                  <a:srgbClr val="156669"/>
                </a:solidFill>
                <a:latin typeface="Agrandir Medium"/>
              </a:rPr>
              <a:t>The project provides integration between the management system and organizing reservations and patient reports.</a:t>
            </a:r>
          </a:p>
        </p:txBody>
      </p:sp>
      <p:sp>
        <p:nvSpPr>
          <p:cNvPr id="7" name="TextBox 7"/>
          <p:cNvSpPr txBox="1"/>
          <p:nvPr/>
        </p:nvSpPr>
        <p:spPr>
          <a:xfrm>
            <a:off x="530011" y="9143999"/>
            <a:ext cx="10577486" cy="722879"/>
          </a:xfrm>
          <a:prstGeom prst="rect">
            <a:avLst/>
          </a:prstGeom>
        </p:spPr>
        <p:txBody>
          <a:bodyPr lIns="0" tIns="0" rIns="0" bIns="0" rtlCol="0" anchor="t">
            <a:spAutoFit/>
          </a:bodyPr>
          <a:lstStyle/>
          <a:p>
            <a:pPr algn="l">
              <a:lnSpc>
                <a:spcPts val="5308"/>
              </a:lnSpc>
            </a:pPr>
            <a:r>
              <a:rPr lang="en-US" sz="3256" dirty="0">
                <a:solidFill>
                  <a:srgbClr val="156669"/>
                </a:solidFill>
                <a:latin typeface="Agrandir Medium"/>
              </a:rPr>
              <a:t>We can collect some of the advantages as follows</a:t>
            </a: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1500"/>
                            </p:stCondLst>
                            <p:childTnLst>
                              <p:par>
                                <p:cTn id="15" presetID="22" presetClass="entr" presetSubtype="2"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750"/>
                                        <p:tgtEl>
                                          <p:spTgt spid="2"/>
                                        </p:tgtEl>
                                      </p:cBhvr>
                                    </p:animEffect>
                                    <p:anim calcmode="lin" valueType="num">
                                      <p:cBhvr>
                                        <p:cTn id="22" dur="750" fill="hold"/>
                                        <p:tgtEl>
                                          <p:spTgt spid="2"/>
                                        </p:tgtEl>
                                        <p:attrNameLst>
                                          <p:attrName>ppt_x</p:attrName>
                                        </p:attrNameLst>
                                      </p:cBhvr>
                                      <p:tavLst>
                                        <p:tav tm="0">
                                          <p:val>
                                            <p:strVal val="#ppt_x"/>
                                          </p:val>
                                        </p:tav>
                                        <p:tav tm="100000">
                                          <p:val>
                                            <p:strVal val="#ppt_x"/>
                                          </p:val>
                                        </p:tav>
                                      </p:tavLst>
                                    </p:anim>
                                    <p:anim calcmode="lin" valueType="num">
                                      <p:cBhvr>
                                        <p:cTn id="23" dur="7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2750"/>
                            </p:stCondLst>
                            <p:childTnLst>
                              <p:par>
                                <p:cTn id="25" presetID="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0-#ppt_w/2"/>
                                          </p:val>
                                        </p:tav>
                                        <p:tav tm="100000">
                                          <p:val>
                                            <p:strVal val="#ppt_x"/>
                                          </p:val>
                                        </p:tav>
                                      </p:tavLst>
                                    </p:anim>
                                    <p:anim calcmode="lin" valueType="num">
                                      <p:cBhvr additive="base">
                                        <p:cTn id="28" dur="500" fill="hold"/>
                                        <p:tgtEl>
                                          <p:spTgt spid="3"/>
                                        </p:tgtEl>
                                        <p:attrNameLst>
                                          <p:attrName>ppt_y</p:attrName>
                                        </p:attrNameLst>
                                      </p:cBhvr>
                                      <p:tavLst>
                                        <p:tav tm="0">
                                          <p:val>
                                            <p:strVal val="#ppt_y"/>
                                          </p:val>
                                        </p:tav>
                                        <p:tav tm="100000">
                                          <p:val>
                                            <p:strVal val="#ppt_y"/>
                                          </p:val>
                                        </p:tav>
                                      </p:tavLst>
                                    </p:anim>
                                  </p:childTnLst>
                                </p:cTn>
                              </p:par>
                            </p:childTnLst>
                          </p:cTn>
                        </p:par>
                        <p:par>
                          <p:cTn id="29" fill="hold">
                            <p:stCondLst>
                              <p:cond delay="3250"/>
                            </p:stCondLst>
                            <p:childTnLst>
                              <p:par>
                                <p:cTn id="30" presetID="16" presetClass="entr" presetSubtype="37"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arn(outVertic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441338" flipH="1">
            <a:off x="-20085" y="1241346"/>
            <a:ext cx="5982592" cy="3755143"/>
          </a:xfrm>
          <a:custGeom>
            <a:avLst/>
            <a:gdLst/>
            <a:ahLst/>
            <a:cxnLst/>
            <a:rect l="l" t="t" r="r" b="b"/>
            <a:pathLst>
              <a:path w="5982592" h="3755143">
                <a:moveTo>
                  <a:pt x="5982591" y="0"/>
                </a:moveTo>
                <a:lnTo>
                  <a:pt x="0" y="0"/>
                </a:lnTo>
                <a:lnTo>
                  <a:pt x="0" y="3755143"/>
                </a:lnTo>
                <a:lnTo>
                  <a:pt x="5982591" y="3755143"/>
                </a:lnTo>
                <a:lnTo>
                  <a:pt x="5982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758826" y="79856"/>
            <a:ext cx="12576991" cy="1120775"/>
          </a:xfrm>
          <a:prstGeom prst="rect">
            <a:avLst/>
          </a:prstGeom>
        </p:spPr>
        <p:txBody>
          <a:bodyPr lIns="0" tIns="0" rIns="0" bIns="0" rtlCol="0" anchor="t">
            <a:spAutoFit/>
          </a:bodyPr>
          <a:lstStyle/>
          <a:p>
            <a:pPr algn="ctr">
              <a:lnSpc>
                <a:spcPts val="9100"/>
              </a:lnSpc>
            </a:pPr>
            <a:r>
              <a:rPr lang="en-US" sz="6500" dirty="0">
                <a:solidFill>
                  <a:srgbClr val="3B365F"/>
                </a:solidFill>
                <a:latin typeface="TAN Headline"/>
              </a:rPr>
              <a:t>Features</a:t>
            </a:r>
          </a:p>
        </p:txBody>
      </p:sp>
      <p:sp>
        <p:nvSpPr>
          <p:cNvPr id="4" name="Freeform 4"/>
          <p:cNvSpPr/>
          <p:nvPr/>
        </p:nvSpPr>
        <p:spPr>
          <a:xfrm rot="-441338" flipH="1">
            <a:off x="6036998" y="1241346"/>
            <a:ext cx="5982592" cy="3755143"/>
          </a:xfrm>
          <a:custGeom>
            <a:avLst/>
            <a:gdLst/>
            <a:ahLst/>
            <a:cxnLst/>
            <a:rect l="l" t="t" r="r" b="b"/>
            <a:pathLst>
              <a:path w="5982592" h="3755143">
                <a:moveTo>
                  <a:pt x="5982592" y="0"/>
                </a:moveTo>
                <a:lnTo>
                  <a:pt x="0" y="0"/>
                </a:lnTo>
                <a:lnTo>
                  <a:pt x="0" y="3755143"/>
                </a:lnTo>
                <a:lnTo>
                  <a:pt x="5982592" y="3755143"/>
                </a:lnTo>
                <a:lnTo>
                  <a:pt x="598259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41338" flipH="1">
            <a:off x="12276475" y="1347642"/>
            <a:ext cx="5982592" cy="3755143"/>
          </a:xfrm>
          <a:custGeom>
            <a:avLst/>
            <a:gdLst/>
            <a:ahLst/>
            <a:cxnLst/>
            <a:rect l="l" t="t" r="r" b="b"/>
            <a:pathLst>
              <a:path w="5982592" h="3755143">
                <a:moveTo>
                  <a:pt x="5982592" y="0"/>
                </a:moveTo>
                <a:lnTo>
                  <a:pt x="0" y="0"/>
                </a:lnTo>
                <a:lnTo>
                  <a:pt x="0" y="3755142"/>
                </a:lnTo>
                <a:lnTo>
                  <a:pt x="5982592" y="3755142"/>
                </a:lnTo>
                <a:lnTo>
                  <a:pt x="598259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441338" flipH="1">
            <a:off x="-20085" y="5290511"/>
            <a:ext cx="5982592" cy="3755143"/>
          </a:xfrm>
          <a:custGeom>
            <a:avLst/>
            <a:gdLst/>
            <a:ahLst/>
            <a:cxnLst/>
            <a:rect l="l" t="t" r="r" b="b"/>
            <a:pathLst>
              <a:path w="5982592" h="3755143">
                <a:moveTo>
                  <a:pt x="5982591" y="0"/>
                </a:moveTo>
                <a:lnTo>
                  <a:pt x="0" y="0"/>
                </a:lnTo>
                <a:lnTo>
                  <a:pt x="0" y="3755143"/>
                </a:lnTo>
                <a:lnTo>
                  <a:pt x="5982591" y="3755143"/>
                </a:lnTo>
                <a:lnTo>
                  <a:pt x="5982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441338" flipH="1">
            <a:off x="6133677" y="5290511"/>
            <a:ext cx="5982592" cy="3755143"/>
          </a:xfrm>
          <a:custGeom>
            <a:avLst/>
            <a:gdLst/>
            <a:ahLst/>
            <a:cxnLst/>
            <a:rect l="l" t="t" r="r" b="b"/>
            <a:pathLst>
              <a:path w="5982592" h="3755143">
                <a:moveTo>
                  <a:pt x="5982592" y="0"/>
                </a:moveTo>
                <a:lnTo>
                  <a:pt x="0" y="0"/>
                </a:lnTo>
                <a:lnTo>
                  <a:pt x="0" y="3755143"/>
                </a:lnTo>
                <a:lnTo>
                  <a:pt x="5982592" y="3755143"/>
                </a:lnTo>
                <a:lnTo>
                  <a:pt x="598259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441338" flipH="1">
            <a:off x="12325494" y="5290511"/>
            <a:ext cx="5982592" cy="3755143"/>
          </a:xfrm>
          <a:custGeom>
            <a:avLst/>
            <a:gdLst/>
            <a:ahLst/>
            <a:cxnLst/>
            <a:rect l="l" t="t" r="r" b="b"/>
            <a:pathLst>
              <a:path w="5982592" h="3755143">
                <a:moveTo>
                  <a:pt x="5982591" y="0"/>
                </a:moveTo>
                <a:lnTo>
                  <a:pt x="0" y="0"/>
                </a:lnTo>
                <a:lnTo>
                  <a:pt x="0" y="3755143"/>
                </a:lnTo>
                <a:lnTo>
                  <a:pt x="5982591" y="3755143"/>
                </a:lnTo>
                <a:lnTo>
                  <a:pt x="5982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a:hlinkClick r:id="rId4" action="ppaction://hlinksldjump"/>
          </p:cNvPr>
          <p:cNvSpPr/>
          <p:nvPr/>
        </p:nvSpPr>
        <p:spPr>
          <a:xfrm>
            <a:off x="14642836" y="9232091"/>
            <a:ext cx="2843091" cy="803173"/>
          </a:xfrm>
          <a:custGeom>
            <a:avLst/>
            <a:gdLst/>
            <a:ahLst/>
            <a:cxnLst/>
            <a:rect l="l" t="t" r="r" b="b"/>
            <a:pathLst>
              <a:path w="2843091" h="803173">
                <a:moveTo>
                  <a:pt x="0" y="0"/>
                </a:moveTo>
                <a:lnTo>
                  <a:pt x="2843092" y="0"/>
                </a:lnTo>
                <a:lnTo>
                  <a:pt x="2843092" y="803173"/>
                </a:lnTo>
                <a:lnTo>
                  <a:pt x="0" y="8031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821100" y="2123707"/>
            <a:ext cx="4300222" cy="1904323"/>
          </a:xfrm>
          <a:prstGeom prst="rect">
            <a:avLst/>
          </a:prstGeom>
        </p:spPr>
        <p:txBody>
          <a:bodyPr lIns="0" tIns="0" rIns="0" bIns="0" rtlCol="0" anchor="t">
            <a:spAutoFit/>
          </a:bodyPr>
          <a:lstStyle/>
          <a:p>
            <a:pPr marL="0" lvl="0" indent="0" algn="l">
              <a:lnSpc>
                <a:spcPts val="3716"/>
              </a:lnSpc>
              <a:spcBef>
                <a:spcPct val="0"/>
              </a:spcBef>
            </a:pPr>
            <a:r>
              <a:rPr lang="en-US" sz="2279" dirty="0">
                <a:solidFill>
                  <a:srgbClr val="156669"/>
                </a:solidFill>
                <a:latin typeface="Agrandir Bold"/>
              </a:rPr>
              <a:t>makes it easier for both the patient, the medical organization owner, and the doctor.</a:t>
            </a:r>
          </a:p>
        </p:txBody>
      </p:sp>
      <p:sp>
        <p:nvSpPr>
          <p:cNvPr id="11" name="TextBox 11"/>
          <p:cNvSpPr txBox="1"/>
          <p:nvPr/>
        </p:nvSpPr>
        <p:spPr>
          <a:xfrm>
            <a:off x="6969380" y="2179550"/>
            <a:ext cx="4300222" cy="1437598"/>
          </a:xfrm>
          <a:prstGeom prst="rect">
            <a:avLst/>
          </a:prstGeom>
        </p:spPr>
        <p:txBody>
          <a:bodyPr lIns="0" tIns="0" rIns="0" bIns="0" rtlCol="0" anchor="t">
            <a:spAutoFit/>
          </a:bodyPr>
          <a:lstStyle/>
          <a:p>
            <a:pPr marL="0" lvl="0" indent="0" algn="l">
              <a:lnSpc>
                <a:spcPts val="3716"/>
              </a:lnSpc>
              <a:spcBef>
                <a:spcPct val="0"/>
              </a:spcBef>
            </a:pPr>
            <a:r>
              <a:rPr lang="en-US" sz="2279" dirty="0">
                <a:solidFill>
                  <a:srgbClr val="156669"/>
                </a:solidFill>
                <a:latin typeface="Agrandir Bold"/>
              </a:rPr>
              <a:t>organization's employees deal with the system and they found it easy to use</a:t>
            </a:r>
          </a:p>
        </p:txBody>
      </p:sp>
      <p:sp>
        <p:nvSpPr>
          <p:cNvPr id="12" name="TextBox 12"/>
          <p:cNvSpPr txBox="1"/>
          <p:nvPr/>
        </p:nvSpPr>
        <p:spPr>
          <a:xfrm>
            <a:off x="13117660" y="2453204"/>
            <a:ext cx="4300222" cy="1437598"/>
          </a:xfrm>
          <a:prstGeom prst="rect">
            <a:avLst/>
          </a:prstGeom>
        </p:spPr>
        <p:txBody>
          <a:bodyPr lIns="0" tIns="0" rIns="0" bIns="0" rtlCol="0" anchor="t">
            <a:spAutoFit/>
          </a:bodyPr>
          <a:lstStyle/>
          <a:p>
            <a:pPr marL="0" lvl="0" indent="0" algn="l">
              <a:lnSpc>
                <a:spcPts val="3716"/>
              </a:lnSpc>
              <a:spcBef>
                <a:spcPct val="0"/>
              </a:spcBef>
            </a:pPr>
            <a:r>
              <a:rPr lang="en-US" sz="2279" dirty="0">
                <a:solidFill>
                  <a:srgbClr val="156669"/>
                </a:solidFill>
                <a:latin typeface="Agrandir Bold"/>
              </a:rPr>
              <a:t>aim to meet the needs of patients because they need service.</a:t>
            </a:r>
          </a:p>
        </p:txBody>
      </p:sp>
      <p:sp>
        <p:nvSpPr>
          <p:cNvPr id="13" name="TextBox 13"/>
          <p:cNvSpPr txBox="1"/>
          <p:nvPr/>
        </p:nvSpPr>
        <p:spPr>
          <a:xfrm>
            <a:off x="604277" y="5989031"/>
            <a:ext cx="4300222" cy="2718308"/>
          </a:xfrm>
          <a:prstGeom prst="rect">
            <a:avLst/>
          </a:prstGeom>
        </p:spPr>
        <p:txBody>
          <a:bodyPr lIns="0" tIns="0" rIns="0" bIns="0" rtlCol="0" anchor="t">
            <a:spAutoFit/>
          </a:bodyPr>
          <a:lstStyle/>
          <a:p>
            <a:pPr marL="474979" lvl="1" indent="-237490" algn="l">
              <a:lnSpc>
                <a:spcPts val="3585"/>
              </a:lnSpc>
              <a:buFont typeface="Arial"/>
              <a:buChar char="•"/>
            </a:pPr>
            <a:r>
              <a:rPr lang="en-US" sz="2199" dirty="0">
                <a:solidFill>
                  <a:srgbClr val="156669"/>
                </a:solidFill>
                <a:latin typeface="Agrandir Bold"/>
              </a:rPr>
              <a:t>Booking from his home on any convenient date</a:t>
            </a:r>
          </a:p>
          <a:p>
            <a:pPr marL="474979" lvl="1" indent="-237490" algn="l">
              <a:lnSpc>
                <a:spcPts val="3585"/>
              </a:lnSpc>
              <a:buFont typeface="Arial"/>
              <a:buChar char="•"/>
            </a:pPr>
            <a:r>
              <a:rPr lang="en-US" sz="2199" dirty="0">
                <a:solidFill>
                  <a:srgbClr val="156669"/>
                </a:solidFill>
                <a:latin typeface="Agrandir Bold"/>
              </a:rPr>
              <a:t>Follow up on the inspection report</a:t>
            </a:r>
          </a:p>
          <a:p>
            <a:pPr marL="474979" lvl="1" indent="-237490" algn="l">
              <a:lnSpc>
                <a:spcPts val="3585"/>
              </a:lnSpc>
              <a:buFont typeface="Arial"/>
              <a:buChar char="•"/>
            </a:pPr>
            <a:r>
              <a:rPr lang="en-US" sz="2199" dirty="0">
                <a:solidFill>
                  <a:srgbClr val="156669"/>
                </a:solidFill>
                <a:latin typeface="Agrandir Bold"/>
              </a:rPr>
              <a:t>Possibility of printing it</a:t>
            </a:r>
          </a:p>
          <a:p>
            <a:pPr marL="0" lvl="0" indent="0" algn="l">
              <a:lnSpc>
                <a:spcPts val="3585"/>
              </a:lnSpc>
              <a:spcBef>
                <a:spcPct val="0"/>
              </a:spcBef>
            </a:pPr>
            <a:endParaRPr lang="en-US" sz="2199" dirty="0">
              <a:solidFill>
                <a:srgbClr val="156669"/>
              </a:solidFill>
              <a:latin typeface="Agrandir Bold"/>
            </a:endParaRPr>
          </a:p>
        </p:txBody>
      </p:sp>
      <p:sp>
        <p:nvSpPr>
          <p:cNvPr id="14" name="TextBox 14"/>
          <p:cNvSpPr txBox="1"/>
          <p:nvPr/>
        </p:nvSpPr>
        <p:spPr>
          <a:xfrm>
            <a:off x="6993889" y="6212869"/>
            <a:ext cx="4300222" cy="2270633"/>
          </a:xfrm>
          <a:prstGeom prst="rect">
            <a:avLst/>
          </a:prstGeom>
        </p:spPr>
        <p:txBody>
          <a:bodyPr lIns="0" tIns="0" rIns="0" bIns="0" rtlCol="0" anchor="t">
            <a:spAutoFit/>
          </a:bodyPr>
          <a:lstStyle/>
          <a:p>
            <a:pPr marL="0" lvl="0" indent="0" algn="l">
              <a:lnSpc>
                <a:spcPts val="3585"/>
              </a:lnSpc>
              <a:spcBef>
                <a:spcPct val="0"/>
              </a:spcBef>
            </a:pPr>
            <a:r>
              <a:rPr lang="en-US" sz="2199" dirty="0">
                <a:solidFill>
                  <a:srgbClr val="156669"/>
                </a:solidFill>
                <a:latin typeface="Agrandir Bold"/>
              </a:rPr>
              <a:t>Knowing the status of the reservation, whether it has been cancelled, awaiting, or an examination has been performed</a:t>
            </a:r>
          </a:p>
        </p:txBody>
      </p:sp>
      <p:sp>
        <p:nvSpPr>
          <p:cNvPr id="15" name="TextBox 15"/>
          <p:cNvSpPr txBox="1"/>
          <p:nvPr/>
        </p:nvSpPr>
        <p:spPr>
          <a:xfrm>
            <a:off x="13185706" y="6139680"/>
            <a:ext cx="4300222" cy="2270633"/>
          </a:xfrm>
          <a:prstGeom prst="rect">
            <a:avLst/>
          </a:prstGeom>
        </p:spPr>
        <p:txBody>
          <a:bodyPr lIns="0" tIns="0" rIns="0" bIns="0" rtlCol="0" anchor="t">
            <a:spAutoFit/>
          </a:bodyPr>
          <a:lstStyle/>
          <a:p>
            <a:pPr marL="0" lvl="0" indent="0" algn="l">
              <a:lnSpc>
                <a:spcPts val="3585"/>
              </a:lnSpc>
              <a:spcBef>
                <a:spcPct val="0"/>
              </a:spcBef>
            </a:pPr>
            <a:r>
              <a:rPr lang="en-US" sz="2199" dirty="0">
                <a:solidFill>
                  <a:srgbClr val="156669"/>
                </a:solidFill>
                <a:latin typeface="Agrandir Bold"/>
              </a:rPr>
              <a:t>Patients can easily access their complete medical records and doctors can write reports directly within the user-friendly system.</a:t>
            </a: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Horizontal)">
                                      <p:cBhvr>
                                        <p:cTn id="7" dur="750"/>
                                        <p:tgtEl>
                                          <p:spTgt spid="3"/>
                                        </p:tgtEl>
                                      </p:cBhvr>
                                    </p:animEffect>
                                  </p:childTnLst>
                                </p:cTn>
                              </p:par>
                            </p:childTnLst>
                          </p:cTn>
                        </p:par>
                        <p:par>
                          <p:cTn id="8" fill="hold">
                            <p:stCondLst>
                              <p:cond delay="75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47"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anim calcmode="lin" valueType="num">
                                      <p:cBhvr>
                                        <p:cTn id="18" dur="750" fill="hold"/>
                                        <p:tgtEl>
                                          <p:spTgt spid="10"/>
                                        </p:tgtEl>
                                        <p:attrNameLst>
                                          <p:attrName>ppt_x</p:attrName>
                                        </p:attrNameLst>
                                      </p:cBhvr>
                                      <p:tavLst>
                                        <p:tav tm="0">
                                          <p:val>
                                            <p:strVal val="#ppt_x"/>
                                          </p:val>
                                        </p:tav>
                                        <p:tav tm="100000">
                                          <p:val>
                                            <p:strVal val="#ppt_x"/>
                                          </p:val>
                                        </p:tav>
                                      </p:tavLst>
                                    </p:anim>
                                    <p:anim calcmode="lin" valueType="num">
                                      <p:cBhvr>
                                        <p:cTn id="19" dur="750" fill="hold"/>
                                        <p:tgtEl>
                                          <p:spTgt spid="10"/>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7"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anim calcmode="lin" valueType="num">
                                      <p:cBhvr>
                                        <p:cTn id="24" dur="500" fill="hold"/>
                                        <p:tgtEl>
                                          <p:spTgt spid="4"/>
                                        </p:tgtEl>
                                        <p:attrNameLst>
                                          <p:attrName>ppt_x</p:attrName>
                                        </p:attrNameLst>
                                      </p:cBhvr>
                                      <p:tavLst>
                                        <p:tav tm="0">
                                          <p:val>
                                            <p:strVal val="#ppt_x"/>
                                          </p:val>
                                        </p:tav>
                                        <p:tav tm="100000">
                                          <p:val>
                                            <p:strVal val="#ppt_x"/>
                                          </p:val>
                                        </p:tav>
                                      </p:tavLst>
                                    </p:anim>
                                    <p:anim calcmode="lin" valueType="num">
                                      <p:cBhvr>
                                        <p:cTn id="25" dur="500" fill="hold"/>
                                        <p:tgtEl>
                                          <p:spTgt spid="4"/>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750"/>
                                        <p:tgtEl>
                                          <p:spTgt spid="11"/>
                                        </p:tgtEl>
                                      </p:cBhvr>
                                    </p:animEffect>
                                    <p:anim calcmode="lin" valueType="num">
                                      <p:cBhvr>
                                        <p:cTn id="30" dur="750" fill="hold"/>
                                        <p:tgtEl>
                                          <p:spTgt spid="11"/>
                                        </p:tgtEl>
                                        <p:attrNameLst>
                                          <p:attrName>ppt_x</p:attrName>
                                        </p:attrNameLst>
                                      </p:cBhvr>
                                      <p:tavLst>
                                        <p:tav tm="0">
                                          <p:val>
                                            <p:strVal val="#ppt_x"/>
                                          </p:val>
                                        </p:tav>
                                        <p:tav tm="100000">
                                          <p:val>
                                            <p:strVal val="#ppt_x"/>
                                          </p:val>
                                        </p:tav>
                                      </p:tavLst>
                                    </p:anim>
                                    <p:anim calcmode="lin" valueType="num">
                                      <p:cBhvr>
                                        <p:cTn id="31" dur="750" fill="hold"/>
                                        <p:tgtEl>
                                          <p:spTgt spid="11"/>
                                        </p:tgtEl>
                                        <p:attrNameLst>
                                          <p:attrName>ppt_y</p:attrName>
                                        </p:attrNameLst>
                                      </p:cBhvr>
                                      <p:tavLst>
                                        <p:tav tm="0">
                                          <p:val>
                                            <p:strVal val="#ppt_y+.1"/>
                                          </p:val>
                                        </p:tav>
                                        <p:tav tm="100000">
                                          <p:val>
                                            <p:strVal val="#ppt_y"/>
                                          </p:val>
                                        </p:tav>
                                      </p:tavLst>
                                    </p:anim>
                                  </p:childTnLst>
                                </p:cTn>
                              </p:par>
                            </p:childTnLst>
                          </p:cTn>
                        </p:par>
                        <p:par>
                          <p:cTn id="32" fill="hold">
                            <p:stCondLst>
                              <p:cond delay="3250"/>
                            </p:stCondLst>
                            <p:childTnLst>
                              <p:par>
                                <p:cTn id="33" presetID="42"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anim calcmode="lin" valueType="num">
                                      <p:cBhvr>
                                        <p:cTn id="36" dur="500" fill="hold"/>
                                        <p:tgtEl>
                                          <p:spTgt spid="5"/>
                                        </p:tgtEl>
                                        <p:attrNameLst>
                                          <p:attrName>ppt_x</p:attrName>
                                        </p:attrNameLst>
                                      </p:cBhvr>
                                      <p:tavLst>
                                        <p:tav tm="0">
                                          <p:val>
                                            <p:strVal val="#ppt_x"/>
                                          </p:val>
                                        </p:tav>
                                        <p:tav tm="100000">
                                          <p:val>
                                            <p:strVal val="#ppt_x"/>
                                          </p:val>
                                        </p:tav>
                                      </p:tavLst>
                                    </p:anim>
                                    <p:anim calcmode="lin" valueType="num">
                                      <p:cBhvr>
                                        <p:cTn id="37" dur="500" fill="hold"/>
                                        <p:tgtEl>
                                          <p:spTgt spid="5"/>
                                        </p:tgtEl>
                                        <p:attrNameLst>
                                          <p:attrName>ppt_y</p:attrName>
                                        </p:attrNameLst>
                                      </p:cBhvr>
                                      <p:tavLst>
                                        <p:tav tm="0">
                                          <p:val>
                                            <p:strVal val="#ppt_y+.1"/>
                                          </p:val>
                                        </p:tav>
                                        <p:tav tm="100000">
                                          <p:val>
                                            <p:strVal val="#ppt_y"/>
                                          </p:val>
                                        </p:tav>
                                      </p:tavLst>
                                    </p:anim>
                                  </p:childTnLst>
                                </p:cTn>
                              </p:par>
                            </p:childTnLst>
                          </p:cTn>
                        </p:par>
                        <p:par>
                          <p:cTn id="38" fill="hold">
                            <p:stCondLst>
                              <p:cond delay="3750"/>
                            </p:stCondLst>
                            <p:childTnLst>
                              <p:par>
                                <p:cTn id="39" presetID="47"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750"/>
                                        <p:tgtEl>
                                          <p:spTgt spid="12"/>
                                        </p:tgtEl>
                                      </p:cBhvr>
                                    </p:animEffect>
                                    <p:anim calcmode="lin" valueType="num">
                                      <p:cBhvr>
                                        <p:cTn id="42" dur="750" fill="hold"/>
                                        <p:tgtEl>
                                          <p:spTgt spid="12"/>
                                        </p:tgtEl>
                                        <p:attrNameLst>
                                          <p:attrName>ppt_x</p:attrName>
                                        </p:attrNameLst>
                                      </p:cBhvr>
                                      <p:tavLst>
                                        <p:tav tm="0">
                                          <p:val>
                                            <p:strVal val="#ppt_x"/>
                                          </p:val>
                                        </p:tav>
                                        <p:tav tm="100000">
                                          <p:val>
                                            <p:strVal val="#ppt_x"/>
                                          </p:val>
                                        </p:tav>
                                      </p:tavLst>
                                    </p:anim>
                                    <p:anim calcmode="lin" valueType="num">
                                      <p:cBhvr>
                                        <p:cTn id="43" dur="750" fill="hold"/>
                                        <p:tgtEl>
                                          <p:spTgt spid="12"/>
                                        </p:tgtEl>
                                        <p:attrNameLst>
                                          <p:attrName>ppt_y</p:attrName>
                                        </p:attrNameLst>
                                      </p:cBhvr>
                                      <p:tavLst>
                                        <p:tav tm="0">
                                          <p:val>
                                            <p:strVal val="#ppt_y-.1"/>
                                          </p:val>
                                        </p:tav>
                                        <p:tav tm="100000">
                                          <p:val>
                                            <p:strVal val="#ppt_y"/>
                                          </p:val>
                                        </p:tav>
                                      </p:tavLst>
                                    </p:anim>
                                  </p:childTnLst>
                                </p:cTn>
                              </p:par>
                            </p:childTnLst>
                          </p:cTn>
                        </p:par>
                        <p:par>
                          <p:cTn id="44" fill="hold">
                            <p:stCondLst>
                              <p:cond delay="4500"/>
                            </p:stCondLst>
                            <p:childTnLst>
                              <p:par>
                                <p:cTn id="45" presetID="47"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anim calcmode="lin" valueType="num">
                                      <p:cBhvr>
                                        <p:cTn id="48" dur="500" fill="hold"/>
                                        <p:tgtEl>
                                          <p:spTgt spid="6"/>
                                        </p:tgtEl>
                                        <p:attrNameLst>
                                          <p:attrName>ppt_x</p:attrName>
                                        </p:attrNameLst>
                                      </p:cBhvr>
                                      <p:tavLst>
                                        <p:tav tm="0">
                                          <p:val>
                                            <p:strVal val="#ppt_x"/>
                                          </p:val>
                                        </p:tav>
                                        <p:tav tm="100000">
                                          <p:val>
                                            <p:strVal val="#ppt_x"/>
                                          </p:val>
                                        </p:tav>
                                      </p:tavLst>
                                    </p:anim>
                                    <p:anim calcmode="lin" valueType="num">
                                      <p:cBhvr>
                                        <p:cTn id="49" dur="500" fill="hold"/>
                                        <p:tgtEl>
                                          <p:spTgt spid="6"/>
                                        </p:tgtEl>
                                        <p:attrNameLst>
                                          <p:attrName>ppt_y</p:attrName>
                                        </p:attrNameLst>
                                      </p:cBhvr>
                                      <p:tavLst>
                                        <p:tav tm="0">
                                          <p:val>
                                            <p:strVal val="#ppt_y-.1"/>
                                          </p:val>
                                        </p:tav>
                                        <p:tav tm="100000">
                                          <p:val>
                                            <p:strVal val="#ppt_y"/>
                                          </p:val>
                                        </p:tav>
                                      </p:tavLst>
                                    </p:anim>
                                  </p:childTnLst>
                                </p:cTn>
                              </p:par>
                            </p:childTnLst>
                          </p:cTn>
                        </p:par>
                        <p:par>
                          <p:cTn id="50" fill="hold">
                            <p:stCondLst>
                              <p:cond delay="5000"/>
                            </p:stCondLst>
                            <p:childTnLst>
                              <p:par>
                                <p:cTn id="51" presetID="42" presetClass="entr" presetSubtype="0"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750"/>
                                        <p:tgtEl>
                                          <p:spTgt spid="13"/>
                                        </p:tgtEl>
                                      </p:cBhvr>
                                    </p:animEffect>
                                    <p:anim calcmode="lin" valueType="num">
                                      <p:cBhvr>
                                        <p:cTn id="54" dur="750" fill="hold"/>
                                        <p:tgtEl>
                                          <p:spTgt spid="13"/>
                                        </p:tgtEl>
                                        <p:attrNameLst>
                                          <p:attrName>ppt_x</p:attrName>
                                        </p:attrNameLst>
                                      </p:cBhvr>
                                      <p:tavLst>
                                        <p:tav tm="0">
                                          <p:val>
                                            <p:strVal val="#ppt_x"/>
                                          </p:val>
                                        </p:tav>
                                        <p:tav tm="100000">
                                          <p:val>
                                            <p:strVal val="#ppt_x"/>
                                          </p:val>
                                        </p:tav>
                                      </p:tavLst>
                                    </p:anim>
                                    <p:anim calcmode="lin" valueType="num">
                                      <p:cBhvr>
                                        <p:cTn id="55" dur="750" fill="hold"/>
                                        <p:tgtEl>
                                          <p:spTgt spid="13"/>
                                        </p:tgtEl>
                                        <p:attrNameLst>
                                          <p:attrName>ppt_y</p:attrName>
                                        </p:attrNameLst>
                                      </p:cBhvr>
                                      <p:tavLst>
                                        <p:tav tm="0">
                                          <p:val>
                                            <p:strVal val="#ppt_y+.1"/>
                                          </p:val>
                                        </p:tav>
                                        <p:tav tm="100000">
                                          <p:val>
                                            <p:strVal val="#ppt_y"/>
                                          </p:val>
                                        </p:tav>
                                      </p:tavLst>
                                    </p:anim>
                                  </p:childTnLst>
                                </p:cTn>
                              </p:par>
                            </p:childTnLst>
                          </p:cTn>
                        </p:par>
                        <p:par>
                          <p:cTn id="56" fill="hold">
                            <p:stCondLst>
                              <p:cond delay="5750"/>
                            </p:stCondLst>
                            <p:childTnLst>
                              <p:par>
                                <p:cTn id="57" presetID="42" presetClass="entr" presetSubtype="0"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anim calcmode="lin" valueType="num">
                                      <p:cBhvr>
                                        <p:cTn id="60" dur="500" fill="hold"/>
                                        <p:tgtEl>
                                          <p:spTgt spid="7"/>
                                        </p:tgtEl>
                                        <p:attrNameLst>
                                          <p:attrName>ppt_x</p:attrName>
                                        </p:attrNameLst>
                                      </p:cBhvr>
                                      <p:tavLst>
                                        <p:tav tm="0">
                                          <p:val>
                                            <p:strVal val="#ppt_x"/>
                                          </p:val>
                                        </p:tav>
                                        <p:tav tm="100000">
                                          <p:val>
                                            <p:strVal val="#ppt_x"/>
                                          </p:val>
                                        </p:tav>
                                      </p:tavLst>
                                    </p:anim>
                                    <p:anim calcmode="lin" valueType="num">
                                      <p:cBhvr>
                                        <p:cTn id="61" dur="500" fill="hold"/>
                                        <p:tgtEl>
                                          <p:spTgt spid="7"/>
                                        </p:tgtEl>
                                        <p:attrNameLst>
                                          <p:attrName>ppt_y</p:attrName>
                                        </p:attrNameLst>
                                      </p:cBhvr>
                                      <p:tavLst>
                                        <p:tav tm="0">
                                          <p:val>
                                            <p:strVal val="#ppt_y+.1"/>
                                          </p:val>
                                        </p:tav>
                                        <p:tav tm="100000">
                                          <p:val>
                                            <p:strVal val="#ppt_y"/>
                                          </p:val>
                                        </p:tav>
                                      </p:tavLst>
                                    </p:anim>
                                  </p:childTnLst>
                                </p:cTn>
                              </p:par>
                            </p:childTnLst>
                          </p:cTn>
                        </p:par>
                        <p:par>
                          <p:cTn id="62" fill="hold">
                            <p:stCondLst>
                              <p:cond delay="6250"/>
                            </p:stCondLst>
                            <p:childTnLst>
                              <p:par>
                                <p:cTn id="63" presetID="47" presetClass="entr" presetSubtype="0" fill="hold" grpId="0" nodeType="after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750"/>
                                        <p:tgtEl>
                                          <p:spTgt spid="14"/>
                                        </p:tgtEl>
                                      </p:cBhvr>
                                    </p:animEffect>
                                    <p:anim calcmode="lin" valueType="num">
                                      <p:cBhvr>
                                        <p:cTn id="66" dur="750" fill="hold"/>
                                        <p:tgtEl>
                                          <p:spTgt spid="14"/>
                                        </p:tgtEl>
                                        <p:attrNameLst>
                                          <p:attrName>ppt_x</p:attrName>
                                        </p:attrNameLst>
                                      </p:cBhvr>
                                      <p:tavLst>
                                        <p:tav tm="0">
                                          <p:val>
                                            <p:strVal val="#ppt_x"/>
                                          </p:val>
                                        </p:tav>
                                        <p:tav tm="100000">
                                          <p:val>
                                            <p:strVal val="#ppt_x"/>
                                          </p:val>
                                        </p:tav>
                                      </p:tavLst>
                                    </p:anim>
                                    <p:anim calcmode="lin" valueType="num">
                                      <p:cBhvr>
                                        <p:cTn id="67" dur="750" fill="hold"/>
                                        <p:tgtEl>
                                          <p:spTgt spid="14"/>
                                        </p:tgtEl>
                                        <p:attrNameLst>
                                          <p:attrName>ppt_y</p:attrName>
                                        </p:attrNameLst>
                                      </p:cBhvr>
                                      <p:tavLst>
                                        <p:tav tm="0">
                                          <p:val>
                                            <p:strVal val="#ppt_y-.1"/>
                                          </p:val>
                                        </p:tav>
                                        <p:tav tm="100000">
                                          <p:val>
                                            <p:strVal val="#ppt_y"/>
                                          </p:val>
                                        </p:tav>
                                      </p:tavLst>
                                    </p:anim>
                                  </p:childTnLst>
                                </p:cTn>
                              </p:par>
                            </p:childTnLst>
                          </p:cTn>
                        </p:par>
                        <p:par>
                          <p:cTn id="68" fill="hold">
                            <p:stCondLst>
                              <p:cond delay="7000"/>
                            </p:stCondLst>
                            <p:childTnLst>
                              <p:par>
                                <p:cTn id="69" presetID="47" presetClass="entr" presetSubtype="0" fill="hold" nodeType="after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anim calcmode="lin" valueType="num">
                                      <p:cBhvr>
                                        <p:cTn id="72" dur="500" fill="hold"/>
                                        <p:tgtEl>
                                          <p:spTgt spid="8"/>
                                        </p:tgtEl>
                                        <p:attrNameLst>
                                          <p:attrName>ppt_x</p:attrName>
                                        </p:attrNameLst>
                                      </p:cBhvr>
                                      <p:tavLst>
                                        <p:tav tm="0">
                                          <p:val>
                                            <p:strVal val="#ppt_x"/>
                                          </p:val>
                                        </p:tav>
                                        <p:tav tm="100000">
                                          <p:val>
                                            <p:strVal val="#ppt_x"/>
                                          </p:val>
                                        </p:tav>
                                      </p:tavLst>
                                    </p:anim>
                                    <p:anim calcmode="lin" valueType="num">
                                      <p:cBhvr>
                                        <p:cTn id="73" dur="500" fill="hold"/>
                                        <p:tgtEl>
                                          <p:spTgt spid="8"/>
                                        </p:tgtEl>
                                        <p:attrNameLst>
                                          <p:attrName>ppt_y</p:attrName>
                                        </p:attrNameLst>
                                      </p:cBhvr>
                                      <p:tavLst>
                                        <p:tav tm="0">
                                          <p:val>
                                            <p:strVal val="#ppt_y-.1"/>
                                          </p:val>
                                        </p:tav>
                                        <p:tav tm="100000">
                                          <p:val>
                                            <p:strVal val="#ppt_y"/>
                                          </p:val>
                                        </p:tav>
                                      </p:tavLst>
                                    </p:anim>
                                  </p:childTnLst>
                                </p:cTn>
                              </p:par>
                            </p:childTnLst>
                          </p:cTn>
                        </p:par>
                        <p:par>
                          <p:cTn id="74" fill="hold">
                            <p:stCondLst>
                              <p:cond delay="7500"/>
                            </p:stCondLst>
                            <p:childTnLst>
                              <p:par>
                                <p:cTn id="75" presetID="42" presetClass="entr" presetSubtype="0" fill="hold" grpId="0" nodeType="after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750"/>
                                        <p:tgtEl>
                                          <p:spTgt spid="15"/>
                                        </p:tgtEl>
                                      </p:cBhvr>
                                    </p:animEffect>
                                    <p:anim calcmode="lin" valueType="num">
                                      <p:cBhvr>
                                        <p:cTn id="78" dur="750" fill="hold"/>
                                        <p:tgtEl>
                                          <p:spTgt spid="15"/>
                                        </p:tgtEl>
                                        <p:attrNameLst>
                                          <p:attrName>ppt_x</p:attrName>
                                        </p:attrNameLst>
                                      </p:cBhvr>
                                      <p:tavLst>
                                        <p:tav tm="0">
                                          <p:val>
                                            <p:strVal val="#ppt_x"/>
                                          </p:val>
                                        </p:tav>
                                        <p:tav tm="100000">
                                          <p:val>
                                            <p:strVal val="#ppt_x"/>
                                          </p:val>
                                        </p:tav>
                                      </p:tavLst>
                                    </p:anim>
                                    <p:anim calcmode="lin" valueType="num">
                                      <p:cBhvr>
                                        <p:cTn id="79" dur="750" fill="hold"/>
                                        <p:tgtEl>
                                          <p:spTgt spid="15"/>
                                        </p:tgtEl>
                                        <p:attrNameLst>
                                          <p:attrName>ppt_y</p:attrName>
                                        </p:attrNameLst>
                                      </p:cBhvr>
                                      <p:tavLst>
                                        <p:tav tm="0">
                                          <p:val>
                                            <p:strVal val="#ppt_y+.1"/>
                                          </p:val>
                                        </p:tav>
                                        <p:tav tm="100000">
                                          <p:val>
                                            <p:strVal val="#ppt_y"/>
                                          </p:val>
                                        </p:tav>
                                      </p:tavLst>
                                    </p:anim>
                                  </p:childTnLst>
                                </p:cTn>
                              </p:par>
                            </p:childTnLst>
                          </p:cTn>
                        </p:par>
                        <p:par>
                          <p:cTn id="80" fill="hold">
                            <p:stCondLst>
                              <p:cond delay="8250"/>
                            </p:stCondLst>
                            <p:childTnLst>
                              <p:par>
                                <p:cTn id="81" presetID="53" presetClass="entr" presetSubtype="16" fill="hold" nodeType="afterEffect">
                                  <p:stCondLst>
                                    <p:cond delay="0"/>
                                  </p:stCondLst>
                                  <p:childTnLst>
                                    <p:set>
                                      <p:cBhvr>
                                        <p:cTn id="82" dur="1" fill="hold">
                                          <p:stCondLst>
                                            <p:cond delay="0"/>
                                          </p:stCondLst>
                                        </p:cTn>
                                        <p:tgtEl>
                                          <p:spTgt spid="9"/>
                                        </p:tgtEl>
                                        <p:attrNameLst>
                                          <p:attrName>style.visibility</p:attrName>
                                        </p:attrNameLst>
                                      </p:cBhvr>
                                      <p:to>
                                        <p:strVal val="visible"/>
                                      </p:to>
                                    </p:set>
                                    <p:anim calcmode="lin" valueType="num">
                                      <p:cBhvr>
                                        <p:cTn id="83" dur="750" fill="hold"/>
                                        <p:tgtEl>
                                          <p:spTgt spid="9"/>
                                        </p:tgtEl>
                                        <p:attrNameLst>
                                          <p:attrName>ppt_w</p:attrName>
                                        </p:attrNameLst>
                                      </p:cBhvr>
                                      <p:tavLst>
                                        <p:tav tm="0">
                                          <p:val>
                                            <p:fltVal val="0"/>
                                          </p:val>
                                        </p:tav>
                                        <p:tav tm="100000">
                                          <p:val>
                                            <p:strVal val="#ppt_w"/>
                                          </p:val>
                                        </p:tav>
                                      </p:tavLst>
                                    </p:anim>
                                    <p:anim calcmode="lin" valueType="num">
                                      <p:cBhvr>
                                        <p:cTn id="84" dur="750" fill="hold"/>
                                        <p:tgtEl>
                                          <p:spTgt spid="9"/>
                                        </p:tgtEl>
                                        <p:attrNameLst>
                                          <p:attrName>ppt_h</p:attrName>
                                        </p:attrNameLst>
                                      </p:cBhvr>
                                      <p:tavLst>
                                        <p:tav tm="0">
                                          <p:val>
                                            <p:fltVal val="0"/>
                                          </p:val>
                                        </p:tav>
                                        <p:tav tm="100000">
                                          <p:val>
                                            <p:strVal val="#ppt_h"/>
                                          </p:val>
                                        </p:tav>
                                      </p:tavLst>
                                    </p:anim>
                                    <p:animEffect transition="in" filter="fade">
                                      <p:cBhvr>
                                        <p:cTn id="85"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13"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441338" flipH="1">
            <a:off x="-20085" y="1241346"/>
            <a:ext cx="5982592" cy="3755143"/>
          </a:xfrm>
          <a:custGeom>
            <a:avLst/>
            <a:gdLst/>
            <a:ahLst/>
            <a:cxnLst/>
            <a:rect l="l" t="t" r="r" b="b"/>
            <a:pathLst>
              <a:path w="5982592" h="3755143">
                <a:moveTo>
                  <a:pt x="5982591" y="0"/>
                </a:moveTo>
                <a:lnTo>
                  <a:pt x="0" y="0"/>
                </a:lnTo>
                <a:lnTo>
                  <a:pt x="0" y="3755143"/>
                </a:lnTo>
                <a:lnTo>
                  <a:pt x="5982591" y="3755143"/>
                </a:lnTo>
                <a:lnTo>
                  <a:pt x="5982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441338" flipH="1">
            <a:off x="6036998" y="1241346"/>
            <a:ext cx="5982592" cy="3755143"/>
          </a:xfrm>
          <a:custGeom>
            <a:avLst/>
            <a:gdLst/>
            <a:ahLst/>
            <a:cxnLst/>
            <a:rect l="l" t="t" r="r" b="b"/>
            <a:pathLst>
              <a:path w="5982592" h="3755143">
                <a:moveTo>
                  <a:pt x="5982592" y="0"/>
                </a:moveTo>
                <a:lnTo>
                  <a:pt x="0" y="0"/>
                </a:lnTo>
                <a:lnTo>
                  <a:pt x="0" y="3755143"/>
                </a:lnTo>
                <a:lnTo>
                  <a:pt x="5982592" y="3755143"/>
                </a:lnTo>
                <a:lnTo>
                  <a:pt x="598259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441338" flipH="1">
            <a:off x="12276475" y="1347642"/>
            <a:ext cx="5982592" cy="3755143"/>
          </a:xfrm>
          <a:custGeom>
            <a:avLst/>
            <a:gdLst/>
            <a:ahLst/>
            <a:cxnLst/>
            <a:rect l="l" t="t" r="r" b="b"/>
            <a:pathLst>
              <a:path w="5982592" h="3755143">
                <a:moveTo>
                  <a:pt x="5982592" y="0"/>
                </a:moveTo>
                <a:lnTo>
                  <a:pt x="0" y="0"/>
                </a:lnTo>
                <a:lnTo>
                  <a:pt x="0" y="3755142"/>
                </a:lnTo>
                <a:lnTo>
                  <a:pt x="5982592" y="3755142"/>
                </a:lnTo>
                <a:lnTo>
                  <a:pt x="598259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41338" flipH="1">
            <a:off x="-20085" y="5290511"/>
            <a:ext cx="5982592" cy="3755143"/>
          </a:xfrm>
          <a:custGeom>
            <a:avLst/>
            <a:gdLst/>
            <a:ahLst/>
            <a:cxnLst/>
            <a:rect l="l" t="t" r="r" b="b"/>
            <a:pathLst>
              <a:path w="5982592" h="3755143">
                <a:moveTo>
                  <a:pt x="5982591" y="0"/>
                </a:moveTo>
                <a:lnTo>
                  <a:pt x="0" y="0"/>
                </a:lnTo>
                <a:lnTo>
                  <a:pt x="0" y="3755143"/>
                </a:lnTo>
                <a:lnTo>
                  <a:pt x="5982591" y="3755143"/>
                </a:lnTo>
                <a:lnTo>
                  <a:pt x="5982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441338" flipH="1">
            <a:off x="6133677" y="5290511"/>
            <a:ext cx="5982592" cy="3755143"/>
          </a:xfrm>
          <a:custGeom>
            <a:avLst/>
            <a:gdLst/>
            <a:ahLst/>
            <a:cxnLst/>
            <a:rect l="l" t="t" r="r" b="b"/>
            <a:pathLst>
              <a:path w="5982592" h="3755143">
                <a:moveTo>
                  <a:pt x="5982592" y="0"/>
                </a:moveTo>
                <a:lnTo>
                  <a:pt x="0" y="0"/>
                </a:lnTo>
                <a:lnTo>
                  <a:pt x="0" y="3755143"/>
                </a:lnTo>
                <a:lnTo>
                  <a:pt x="5982592" y="3755143"/>
                </a:lnTo>
                <a:lnTo>
                  <a:pt x="598259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441338" flipH="1">
            <a:off x="12325494" y="5290511"/>
            <a:ext cx="5982592" cy="3755143"/>
          </a:xfrm>
          <a:custGeom>
            <a:avLst/>
            <a:gdLst/>
            <a:ahLst/>
            <a:cxnLst/>
            <a:rect l="l" t="t" r="r" b="b"/>
            <a:pathLst>
              <a:path w="5982592" h="3755143">
                <a:moveTo>
                  <a:pt x="5982591" y="0"/>
                </a:moveTo>
                <a:lnTo>
                  <a:pt x="0" y="0"/>
                </a:lnTo>
                <a:lnTo>
                  <a:pt x="0" y="3755143"/>
                </a:lnTo>
                <a:lnTo>
                  <a:pt x="5982591" y="3755143"/>
                </a:lnTo>
                <a:lnTo>
                  <a:pt x="5982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821100" y="2337384"/>
            <a:ext cx="4300222" cy="1498812"/>
          </a:xfrm>
          <a:prstGeom prst="rect">
            <a:avLst/>
          </a:prstGeom>
        </p:spPr>
        <p:txBody>
          <a:bodyPr lIns="0" tIns="0" rIns="0" bIns="0" rtlCol="0" anchor="t">
            <a:spAutoFit/>
          </a:bodyPr>
          <a:lstStyle/>
          <a:p>
            <a:pPr marL="0" lvl="0" indent="0" algn="l">
              <a:lnSpc>
                <a:spcPts val="3879"/>
              </a:lnSpc>
              <a:spcBef>
                <a:spcPct val="0"/>
              </a:spcBef>
            </a:pPr>
            <a:r>
              <a:rPr lang="en-US" sz="2379" dirty="0">
                <a:solidFill>
                  <a:srgbClr val="156669"/>
                </a:solidFill>
                <a:latin typeface="Agrandir Bold"/>
              </a:rPr>
              <a:t>also facilitated the management process within the organization</a:t>
            </a:r>
          </a:p>
        </p:txBody>
      </p:sp>
      <p:sp>
        <p:nvSpPr>
          <p:cNvPr id="9" name="TextBox 9"/>
          <p:cNvSpPr txBox="1"/>
          <p:nvPr/>
        </p:nvSpPr>
        <p:spPr>
          <a:xfrm>
            <a:off x="6969380" y="2179550"/>
            <a:ext cx="4300222" cy="1904323"/>
          </a:xfrm>
          <a:prstGeom prst="rect">
            <a:avLst/>
          </a:prstGeom>
        </p:spPr>
        <p:txBody>
          <a:bodyPr lIns="0" tIns="0" rIns="0" bIns="0" rtlCol="0" anchor="t">
            <a:spAutoFit/>
          </a:bodyPr>
          <a:lstStyle/>
          <a:p>
            <a:pPr marL="0" lvl="0" indent="0" algn="l">
              <a:lnSpc>
                <a:spcPts val="3716"/>
              </a:lnSpc>
              <a:spcBef>
                <a:spcPct val="0"/>
              </a:spcBef>
            </a:pPr>
            <a:r>
              <a:rPr lang="en-US" sz="2279" dirty="0">
                <a:solidFill>
                  <a:srgbClr val="156669"/>
                </a:solidFill>
                <a:latin typeface="Agrandir Bold"/>
              </a:rPr>
              <a:t>Admins can Monitor daily reservations, active employees on the system, and active doctors</a:t>
            </a:r>
          </a:p>
        </p:txBody>
      </p:sp>
      <p:sp>
        <p:nvSpPr>
          <p:cNvPr id="10" name="TextBox 10"/>
          <p:cNvSpPr txBox="1"/>
          <p:nvPr/>
        </p:nvSpPr>
        <p:spPr>
          <a:xfrm>
            <a:off x="13117660" y="2676406"/>
            <a:ext cx="4300222" cy="970873"/>
          </a:xfrm>
          <a:prstGeom prst="rect">
            <a:avLst/>
          </a:prstGeom>
        </p:spPr>
        <p:txBody>
          <a:bodyPr lIns="0" tIns="0" rIns="0" bIns="0" rtlCol="0" anchor="t">
            <a:spAutoFit/>
          </a:bodyPr>
          <a:lstStyle/>
          <a:p>
            <a:pPr marL="0" lvl="0" indent="0" algn="l">
              <a:lnSpc>
                <a:spcPts val="3716"/>
              </a:lnSpc>
              <a:spcBef>
                <a:spcPct val="0"/>
              </a:spcBef>
            </a:pPr>
            <a:r>
              <a:rPr lang="en-US" sz="2279" dirty="0">
                <a:solidFill>
                  <a:srgbClr val="156669"/>
                </a:solidFill>
                <a:latin typeface="Agrandir Bold"/>
              </a:rPr>
              <a:t>Admins can Follow up on the financial process in detail.</a:t>
            </a:r>
          </a:p>
        </p:txBody>
      </p:sp>
      <p:sp>
        <p:nvSpPr>
          <p:cNvPr id="11" name="TextBox 11"/>
          <p:cNvSpPr txBox="1"/>
          <p:nvPr/>
        </p:nvSpPr>
        <p:spPr>
          <a:xfrm>
            <a:off x="589687" y="6172871"/>
            <a:ext cx="4300222" cy="1904323"/>
          </a:xfrm>
          <a:prstGeom prst="rect">
            <a:avLst/>
          </a:prstGeom>
        </p:spPr>
        <p:txBody>
          <a:bodyPr lIns="0" tIns="0" rIns="0" bIns="0" rtlCol="0" anchor="t">
            <a:spAutoFit/>
          </a:bodyPr>
          <a:lstStyle/>
          <a:p>
            <a:pPr marL="0" lvl="0" indent="0" algn="l">
              <a:lnSpc>
                <a:spcPts val="3716"/>
              </a:lnSpc>
              <a:spcBef>
                <a:spcPct val="0"/>
              </a:spcBef>
            </a:pPr>
            <a:r>
              <a:rPr lang="en-US" sz="2279" dirty="0">
                <a:solidFill>
                  <a:srgbClr val="156669"/>
                </a:solidFill>
                <a:latin typeface="Agrandir Bold"/>
              </a:rPr>
              <a:t>Admins can Add new doctors, new employees, assign permissions, and manage specialties.</a:t>
            </a:r>
          </a:p>
        </p:txBody>
      </p:sp>
      <p:sp>
        <p:nvSpPr>
          <p:cNvPr id="12" name="TextBox 12"/>
          <p:cNvSpPr txBox="1"/>
          <p:nvPr/>
        </p:nvSpPr>
        <p:spPr>
          <a:xfrm>
            <a:off x="7054868" y="6042019"/>
            <a:ext cx="3946853" cy="2488123"/>
          </a:xfrm>
          <a:prstGeom prst="rect">
            <a:avLst/>
          </a:prstGeom>
        </p:spPr>
        <p:txBody>
          <a:bodyPr lIns="0" tIns="0" rIns="0" bIns="0" rtlCol="0" anchor="t">
            <a:spAutoFit/>
          </a:bodyPr>
          <a:lstStyle/>
          <a:p>
            <a:pPr marL="0" lvl="0" indent="0" algn="l">
              <a:lnSpc>
                <a:spcPts val="3294"/>
              </a:lnSpc>
              <a:spcBef>
                <a:spcPct val="0"/>
              </a:spcBef>
            </a:pPr>
            <a:r>
              <a:rPr lang="en-US" sz="2021" dirty="0">
                <a:solidFill>
                  <a:srgbClr val="156669"/>
                </a:solidFill>
                <a:latin typeface="Agrandir Bold"/>
              </a:rPr>
              <a:t>Simple and Eye-Friendly User Interface to Facilitate Use and Supervision of the Organization in Terms of Management and Organization</a:t>
            </a:r>
          </a:p>
        </p:txBody>
      </p:sp>
      <p:sp>
        <p:nvSpPr>
          <p:cNvPr id="13" name="TextBox 13"/>
          <p:cNvSpPr txBox="1"/>
          <p:nvPr/>
        </p:nvSpPr>
        <p:spPr>
          <a:xfrm>
            <a:off x="13166678" y="6430085"/>
            <a:ext cx="4300222" cy="1375283"/>
          </a:xfrm>
          <a:prstGeom prst="rect">
            <a:avLst/>
          </a:prstGeom>
        </p:spPr>
        <p:txBody>
          <a:bodyPr lIns="0" tIns="0" rIns="0" bIns="0" rtlCol="0" anchor="t">
            <a:spAutoFit/>
          </a:bodyPr>
          <a:lstStyle/>
          <a:p>
            <a:pPr marL="0" lvl="0" indent="0" algn="l">
              <a:lnSpc>
                <a:spcPts val="3585"/>
              </a:lnSpc>
              <a:spcBef>
                <a:spcPct val="0"/>
              </a:spcBef>
            </a:pPr>
            <a:r>
              <a:rPr lang="en-US" sz="2199" dirty="0">
                <a:solidFill>
                  <a:srgbClr val="156669"/>
                </a:solidFill>
                <a:latin typeface="Agrandir Bold"/>
              </a:rPr>
              <a:t>Super Admin And Administrator Have The Ability To Print Payment Receipt</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750"/>
                                        <p:tgtEl>
                                          <p:spTgt spid="8"/>
                                        </p:tgtEl>
                                      </p:cBhvr>
                                    </p:animEffect>
                                    <p:anim calcmode="lin" valueType="num">
                                      <p:cBhvr>
                                        <p:cTn id="14" dur="750" fill="hold"/>
                                        <p:tgtEl>
                                          <p:spTgt spid="8"/>
                                        </p:tgtEl>
                                        <p:attrNameLst>
                                          <p:attrName>ppt_x</p:attrName>
                                        </p:attrNameLst>
                                      </p:cBhvr>
                                      <p:tavLst>
                                        <p:tav tm="0">
                                          <p:val>
                                            <p:strVal val="#ppt_x"/>
                                          </p:val>
                                        </p:tav>
                                        <p:tav tm="100000">
                                          <p:val>
                                            <p:strVal val="#ppt_x"/>
                                          </p:val>
                                        </p:tav>
                                      </p:tavLst>
                                    </p:anim>
                                    <p:anim calcmode="lin" valueType="num">
                                      <p:cBhvr>
                                        <p:cTn id="15" dur="75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anim calcmode="lin" valueType="num">
                                      <p:cBhvr>
                                        <p:cTn id="20" dur="500" fill="hold"/>
                                        <p:tgtEl>
                                          <p:spTgt spid="3"/>
                                        </p:tgtEl>
                                        <p:attrNameLst>
                                          <p:attrName>ppt_x</p:attrName>
                                        </p:attrNameLst>
                                      </p:cBhvr>
                                      <p:tavLst>
                                        <p:tav tm="0">
                                          <p:val>
                                            <p:strVal val="#ppt_x"/>
                                          </p:val>
                                        </p:tav>
                                        <p:tav tm="100000">
                                          <p:val>
                                            <p:strVal val="#ppt_x"/>
                                          </p:val>
                                        </p:tav>
                                      </p:tavLst>
                                    </p:anim>
                                    <p:anim calcmode="lin" valueType="num">
                                      <p:cBhvr>
                                        <p:cTn id="21" dur="5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1750"/>
                            </p:stCondLst>
                            <p:childTnLst>
                              <p:par>
                                <p:cTn id="23" presetID="47"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750"/>
                                        <p:tgtEl>
                                          <p:spTgt spid="9"/>
                                        </p:tgtEl>
                                      </p:cBhvr>
                                    </p:animEffect>
                                    <p:anim calcmode="lin" valueType="num">
                                      <p:cBhvr>
                                        <p:cTn id="26" dur="750" fill="hold"/>
                                        <p:tgtEl>
                                          <p:spTgt spid="9"/>
                                        </p:tgtEl>
                                        <p:attrNameLst>
                                          <p:attrName>ppt_x</p:attrName>
                                        </p:attrNameLst>
                                      </p:cBhvr>
                                      <p:tavLst>
                                        <p:tav tm="0">
                                          <p:val>
                                            <p:strVal val="#ppt_x"/>
                                          </p:val>
                                        </p:tav>
                                        <p:tav tm="100000">
                                          <p:val>
                                            <p:strVal val="#ppt_x"/>
                                          </p:val>
                                        </p:tav>
                                      </p:tavLst>
                                    </p:anim>
                                    <p:anim calcmode="lin" valueType="num">
                                      <p:cBhvr>
                                        <p:cTn id="27" dur="750" fill="hold"/>
                                        <p:tgtEl>
                                          <p:spTgt spid="9"/>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anim calcmode="lin" valueType="num">
                                      <p:cBhvr>
                                        <p:cTn id="32" dur="500" fill="hold"/>
                                        <p:tgtEl>
                                          <p:spTgt spid="4"/>
                                        </p:tgtEl>
                                        <p:attrNameLst>
                                          <p:attrName>ppt_x</p:attrName>
                                        </p:attrNameLst>
                                      </p:cBhvr>
                                      <p:tavLst>
                                        <p:tav tm="0">
                                          <p:val>
                                            <p:strVal val="#ppt_x"/>
                                          </p:val>
                                        </p:tav>
                                        <p:tav tm="100000">
                                          <p:val>
                                            <p:strVal val="#ppt_x"/>
                                          </p:val>
                                        </p:tav>
                                      </p:tavLst>
                                    </p:anim>
                                    <p:anim calcmode="lin" valueType="num">
                                      <p:cBhvr>
                                        <p:cTn id="33" dur="500" fill="hold"/>
                                        <p:tgtEl>
                                          <p:spTgt spid="4"/>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750"/>
                                        <p:tgtEl>
                                          <p:spTgt spid="10"/>
                                        </p:tgtEl>
                                      </p:cBhvr>
                                    </p:animEffect>
                                    <p:anim calcmode="lin" valueType="num">
                                      <p:cBhvr>
                                        <p:cTn id="38" dur="750" fill="hold"/>
                                        <p:tgtEl>
                                          <p:spTgt spid="10"/>
                                        </p:tgtEl>
                                        <p:attrNameLst>
                                          <p:attrName>ppt_x</p:attrName>
                                        </p:attrNameLst>
                                      </p:cBhvr>
                                      <p:tavLst>
                                        <p:tav tm="0">
                                          <p:val>
                                            <p:strVal val="#ppt_x"/>
                                          </p:val>
                                        </p:tav>
                                        <p:tav tm="100000">
                                          <p:val>
                                            <p:strVal val="#ppt_x"/>
                                          </p:val>
                                        </p:tav>
                                      </p:tavLst>
                                    </p:anim>
                                    <p:anim calcmode="lin" valueType="num">
                                      <p:cBhvr>
                                        <p:cTn id="39" dur="750" fill="hold"/>
                                        <p:tgtEl>
                                          <p:spTgt spid="10"/>
                                        </p:tgtEl>
                                        <p:attrNameLst>
                                          <p:attrName>ppt_y</p:attrName>
                                        </p:attrNameLst>
                                      </p:cBhvr>
                                      <p:tavLst>
                                        <p:tav tm="0">
                                          <p:val>
                                            <p:strVal val="#ppt_y+.1"/>
                                          </p:val>
                                        </p:tav>
                                        <p:tav tm="100000">
                                          <p:val>
                                            <p:strVal val="#ppt_y"/>
                                          </p:val>
                                        </p:tav>
                                      </p:tavLst>
                                    </p:anim>
                                  </p:childTnLst>
                                </p:cTn>
                              </p:par>
                            </p:childTnLst>
                          </p:cTn>
                        </p:par>
                        <p:par>
                          <p:cTn id="40" fill="hold">
                            <p:stCondLst>
                              <p:cond delay="3750"/>
                            </p:stCondLst>
                            <p:childTnLst>
                              <p:par>
                                <p:cTn id="41" presetID="42"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anim calcmode="lin" valueType="num">
                                      <p:cBhvr>
                                        <p:cTn id="44" dur="500" fill="hold"/>
                                        <p:tgtEl>
                                          <p:spTgt spid="5"/>
                                        </p:tgtEl>
                                        <p:attrNameLst>
                                          <p:attrName>ppt_x</p:attrName>
                                        </p:attrNameLst>
                                      </p:cBhvr>
                                      <p:tavLst>
                                        <p:tav tm="0">
                                          <p:val>
                                            <p:strVal val="#ppt_x"/>
                                          </p:val>
                                        </p:tav>
                                        <p:tav tm="100000">
                                          <p:val>
                                            <p:strVal val="#ppt_x"/>
                                          </p:val>
                                        </p:tav>
                                      </p:tavLst>
                                    </p:anim>
                                    <p:anim calcmode="lin" valueType="num">
                                      <p:cBhvr>
                                        <p:cTn id="45" dur="500" fill="hold"/>
                                        <p:tgtEl>
                                          <p:spTgt spid="5"/>
                                        </p:tgtEl>
                                        <p:attrNameLst>
                                          <p:attrName>ppt_y</p:attrName>
                                        </p:attrNameLst>
                                      </p:cBhvr>
                                      <p:tavLst>
                                        <p:tav tm="0">
                                          <p:val>
                                            <p:strVal val="#ppt_y+.1"/>
                                          </p:val>
                                        </p:tav>
                                        <p:tav tm="100000">
                                          <p:val>
                                            <p:strVal val="#ppt_y"/>
                                          </p:val>
                                        </p:tav>
                                      </p:tavLst>
                                    </p:anim>
                                  </p:childTnLst>
                                </p:cTn>
                              </p:par>
                            </p:childTnLst>
                          </p:cTn>
                        </p:par>
                        <p:par>
                          <p:cTn id="46" fill="hold">
                            <p:stCondLst>
                              <p:cond delay="4250"/>
                            </p:stCondLst>
                            <p:childTnLst>
                              <p:par>
                                <p:cTn id="47" presetID="47" presetClass="entr" presetSubtype="0"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750"/>
                                        <p:tgtEl>
                                          <p:spTgt spid="11"/>
                                        </p:tgtEl>
                                      </p:cBhvr>
                                    </p:animEffect>
                                    <p:anim calcmode="lin" valueType="num">
                                      <p:cBhvr>
                                        <p:cTn id="50" dur="750" fill="hold"/>
                                        <p:tgtEl>
                                          <p:spTgt spid="11"/>
                                        </p:tgtEl>
                                        <p:attrNameLst>
                                          <p:attrName>ppt_x</p:attrName>
                                        </p:attrNameLst>
                                      </p:cBhvr>
                                      <p:tavLst>
                                        <p:tav tm="0">
                                          <p:val>
                                            <p:strVal val="#ppt_x"/>
                                          </p:val>
                                        </p:tav>
                                        <p:tav tm="100000">
                                          <p:val>
                                            <p:strVal val="#ppt_x"/>
                                          </p:val>
                                        </p:tav>
                                      </p:tavLst>
                                    </p:anim>
                                    <p:anim calcmode="lin" valueType="num">
                                      <p:cBhvr>
                                        <p:cTn id="51" dur="750" fill="hold"/>
                                        <p:tgtEl>
                                          <p:spTgt spid="11"/>
                                        </p:tgtEl>
                                        <p:attrNameLst>
                                          <p:attrName>ppt_y</p:attrName>
                                        </p:attrNameLst>
                                      </p:cBhvr>
                                      <p:tavLst>
                                        <p:tav tm="0">
                                          <p:val>
                                            <p:strVal val="#ppt_y-.1"/>
                                          </p:val>
                                        </p:tav>
                                        <p:tav tm="100000">
                                          <p:val>
                                            <p:strVal val="#ppt_y"/>
                                          </p:val>
                                        </p:tav>
                                      </p:tavLst>
                                    </p:anim>
                                  </p:childTnLst>
                                </p:cTn>
                              </p:par>
                            </p:childTnLst>
                          </p:cTn>
                        </p:par>
                        <p:par>
                          <p:cTn id="52" fill="hold">
                            <p:stCondLst>
                              <p:cond delay="5000"/>
                            </p:stCondLst>
                            <p:childTnLst>
                              <p:par>
                                <p:cTn id="53" presetID="47"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anim calcmode="lin" valueType="num">
                                      <p:cBhvr>
                                        <p:cTn id="56" dur="500" fill="hold"/>
                                        <p:tgtEl>
                                          <p:spTgt spid="6"/>
                                        </p:tgtEl>
                                        <p:attrNameLst>
                                          <p:attrName>ppt_x</p:attrName>
                                        </p:attrNameLst>
                                      </p:cBhvr>
                                      <p:tavLst>
                                        <p:tav tm="0">
                                          <p:val>
                                            <p:strVal val="#ppt_x"/>
                                          </p:val>
                                        </p:tav>
                                        <p:tav tm="100000">
                                          <p:val>
                                            <p:strVal val="#ppt_x"/>
                                          </p:val>
                                        </p:tav>
                                      </p:tavLst>
                                    </p:anim>
                                    <p:anim calcmode="lin" valueType="num">
                                      <p:cBhvr>
                                        <p:cTn id="57" dur="500" fill="hold"/>
                                        <p:tgtEl>
                                          <p:spTgt spid="6"/>
                                        </p:tgtEl>
                                        <p:attrNameLst>
                                          <p:attrName>ppt_y</p:attrName>
                                        </p:attrNameLst>
                                      </p:cBhvr>
                                      <p:tavLst>
                                        <p:tav tm="0">
                                          <p:val>
                                            <p:strVal val="#ppt_y-.1"/>
                                          </p:val>
                                        </p:tav>
                                        <p:tav tm="100000">
                                          <p:val>
                                            <p:strVal val="#ppt_y"/>
                                          </p:val>
                                        </p:tav>
                                      </p:tavLst>
                                    </p:anim>
                                  </p:childTnLst>
                                </p:cTn>
                              </p:par>
                            </p:childTnLst>
                          </p:cTn>
                        </p:par>
                        <p:par>
                          <p:cTn id="58" fill="hold">
                            <p:stCondLst>
                              <p:cond delay="5500"/>
                            </p:stCondLst>
                            <p:childTnLst>
                              <p:par>
                                <p:cTn id="59" presetID="42" presetClass="entr" presetSubtype="0" fill="hold" grpId="0"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750"/>
                                        <p:tgtEl>
                                          <p:spTgt spid="12"/>
                                        </p:tgtEl>
                                      </p:cBhvr>
                                    </p:animEffect>
                                    <p:anim calcmode="lin" valueType="num">
                                      <p:cBhvr>
                                        <p:cTn id="62" dur="750" fill="hold"/>
                                        <p:tgtEl>
                                          <p:spTgt spid="12"/>
                                        </p:tgtEl>
                                        <p:attrNameLst>
                                          <p:attrName>ppt_x</p:attrName>
                                        </p:attrNameLst>
                                      </p:cBhvr>
                                      <p:tavLst>
                                        <p:tav tm="0">
                                          <p:val>
                                            <p:strVal val="#ppt_x"/>
                                          </p:val>
                                        </p:tav>
                                        <p:tav tm="100000">
                                          <p:val>
                                            <p:strVal val="#ppt_x"/>
                                          </p:val>
                                        </p:tav>
                                      </p:tavLst>
                                    </p:anim>
                                    <p:anim calcmode="lin" valueType="num">
                                      <p:cBhvr>
                                        <p:cTn id="63" dur="750" fill="hold"/>
                                        <p:tgtEl>
                                          <p:spTgt spid="12"/>
                                        </p:tgtEl>
                                        <p:attrNameLst>
                                          <p:attrName>ppt_y</p:attrName>
                                        </p:attrNameLst>
                                      </p:cBhvr>
                                      <p:tavLst>
                                        <p:tav tm="0">
                                          <p:val>
                                            <p:strVal val="#ppt_y+.1"/>
                                          </p:val>
                                        </p:tav>
                                        <p:tav tm="100000">
                                          <p:val>
                                            <p:strVal val="#ppt_y"/>
                                          </p:val>
                                        </p:tav>
                                      </p:tavLst>
                                    </p:anim>
                                  </p:childTnLst>
                                </p:cTn>
                              </p:par>
                            </p:childTnLst>
                          </p:cTn>
                        </p:par>
                        <p:par>
                          <p:cTn id="64" fill="hold">
                            <p:stCondLst>
                              <p:cond delay="6250"/>
                            </p:stCondLst>
                            <p:childTnLst>
                              <p:par>
                                <p:cTn id="65" presetID="42" presetClass="entr" presetSubtype="0" fill="hold" nodeType="after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anim calcmode="lin" valueType="num">
                                      <p:cBhvr>
                                        <p:cTn id="68" dur="500" fill="hold"/>
                                        <p:tgtEl>
                                          <p:spTgt spid="7"/>
                                        </p:tgtEl>
                                        <p:attrNameLst>
                                          <p:attrName>ppt_x</p:attrName>
                                        </p:attrNameLst>
                                      </p:cBhvr>
                                      <p:tavLst>
                                        <p:tav tm="0">
                                          <p:val>
                                            <p:strVal val="#ppt_x"/>
                                          </p:val>
                                        </p:tav>
                                        <p:tav tm="100000">
                                          <p:val>
                                            <p:strVal val="#ppt_x"/>
                                          </p:val>
                                        </p:tav>
                                      </p:tavLst>
                                    </p:anim>
                                    <p:anim calcmode="lin" valueType="num">
                                      <p:cBhvr>
                                        <p:cTn id="69" dur="500" fill="hold"/>
                                        <p:tgtEl>
                                          <p:spTgt spid="7"/>
                                        </p:tgtEl>
                                        <p:attrNameLst>
                                          <p:attrName>ppt_y</p:attrName>
                                        </p:attrNameLst>
                                      </p:cBhvr>
                                      <p:tavLst>
                                        <p:tav tm="0">
                                          <p:val>
                                            <p:strVal val="#ppt_y+.1"/>
                                          </p:val>
                                        </p:tav>
                                        <p:tav tm="100000">
                                          <p:val>
                                            <p:strVal val="#ppt_y"/>
                                          </p:val>
                                        </p:tav>
                                      </p:tavLst>
                                    </p:anim>
                                  </p:childTnLst>
                                </p:cTn>
                              </p:par>
                            </p:childTnLst>
                          </p:cTn>
                        </p:par>
                        <p:par>
                          <p:cTn id="70" fill="hold">
                            <p:stCondLst>
                              <p:cond delay="6750"/>
                            </p:stCondLst>
                            <p:childTnLst>
                              <p:par>
                                <p:cTn id="71" presetID="47" presetClass="entr" presetSubtype="0" fill="hold" grpId="0"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750"/>
                                        <p:tgtEl>
                                          <p:spTgt spid="13"/>
                                        </p:tgtEl>
                                      </p:cBhvr>
                                    </p:animEffect>
                                    <p:anim calcmode="lin" valueType="num">
                                      <p:cBhvr>
                                        <p:cTn id="74" dur="750" fill="hold"/>
                                        <p:tgtEl>
                                          <p:spTgt spid="13"/>
                                        </p:tgtEl>
                                        <p:attrNameLst>
                                          <p:attrName>ppt_x</p:attrName>
                                        </p:attrNameLst>
                                      </p:cBhvr>
                                      <p:tavLst>
                                        <p:tav tm="0">
                                          <p:val>
                                            <p:strVal val="#ppt_x"/>
                                          </p:val>
                                        </p:tav>
                                        <p:tav tm="100000">
                                          <p:val>
                                            <p:strVal val="#ppt_x"/>
                                          </p:val>
                                        </p:tav>
                                      </p:tavLst>
                                    </p:anim>
                                    <p:anim calcmode="lin" valueType="num">
                                      <p:cBhvr>
                                        <p:cTn id="75"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470793" y="2234475"/>
            <a:ext cx="9036901" cy="7023825"/>
          </a:xfrm>
          <a:prstGeom prst="rect">
            <a:avLst/>
          </a:prstGeom>
        </p:spPr>
        <p:txBody>
          <a:bodyPr lIns="0" tIns="0" rIns="0" bIns="0" rtlCol="0" anchor="t">
            <a:spAutoFit/>
          </a:bodyPr>
          <a:lstStyle/>
          <a:p>
            <a:pPr algn="l">
              <a:lnSpc>
                <a:spcPts val="5097"/>
              </a:lnSpc>
            </a:pPr>
            <a:r>
              <a:rPr lang="en-US" sz="2523" spc="164" dirty="0">
                <a:solidFill>
                  <a:srgbClr val="156669"/>
                </a:solidFill>
                <a:latin typeface="Agrandir Bold"/>
              </a:rPr>
              <a:t>Project management is considered one of the most difficult steps taken during the implementation of our project. Recently, we held a number of meetings to take decisions and implement the project in the best and most appropriate way to facilitate the reservation and inspection process.</a:t>
            </a:r>
          </a:p>
          <a:p>
            <a:pPr algn="l">
              <a:lnSpc>
                <a:spcPts val="5097"/>
              </a:lnSpc>
            </a:pPr>
            <a:r>
              <a:rPr lang="en-US" sz="2523" spc="164" dirty="0">
                <a:solidFill>
                  <a:srgbClr val="156669"/>
                </a:solidFill>
                <a:latin typeface="Agrandir Bold"/>
              </a:rPr>
              <a:t>The project took 4 months to complete</a:t>
            </a:r>
          </a:p>
          <a:p>
            <a:pPr algn="l">
              <a:lnSpc>
                <a:spcPts val="5097"/>
              </a:lnSpc>
            </a:pPr>
            <a:r>
              <a:rPr lang="en-US" sz="2523" spc="164" dirty="0">
                <a:solidFill>
                  <a:srgbClr val="156669"/>
                </a:solidFill>
                <a:latin typeface="Agrandir Bold"/>
              </a:rPr>
              <a:t>During this period, we met several times and documented these meetings</a:t>
            </a:r>
          </a:p>
          <a:p>
            <a:pPr algn="l">
              <a:lnSpc>
                <a:spcPts val="5097"/>
              </a:lnSpc>
            </a:pPr>
            <a:endParaRPr lang="en-US" sz="2523" spc="164" dirty="0">
              <a:solidFill>
                <a:srgbClr val="156669"/>
              </a:solidFill>
              <a:latin typeface="Agrandir Bold"/>
            </a:endParaRPr>
          </a:p>
        </p:txBody>
      </p:sp>
      <p:grpSp>
        <p:nvGrpSpPr>
          <p:cNvPr id="3" name="Group 3"/>
          <p:cNvGrpSpPr/>
          <p:nvPr/>
        </p:nvGrpSpPr>
        <p:grpSpPr>
          <a:xfrm>
            <a:off x="9917247" y="1436211"/>
            <a:ext cx="7944572" cy="7245630"/>
            <a:chOff x="0" y="0"/>
            <a:chExt cx="6962546" cy="6350000"/>
          </a:xfrm>
        </p:grpSpPr>
        <p:sp>
          <p:nvSpPr>
            <p:cNvPr id="4" name="Freeform 4"/>
            <p:cNvSpPr/>
            <p:nvPr/>
          </p:nvSpPr>
          <p:spPr>
            <a:xfrm>
              <a:off x="-6883" y="-1308"/>
              <a:ext cx="6984085" cy="6352794"/>
            </a:xfrm>
            <a:custGeom>
              <a:avLst/>
              <a:gdLst/>
              <a:ahLst/>
              <a:cxnLst/>
              <a:rect l="l" t="t" r="r" b="b"/>
              <a:pathLst>
                <a:path w="6984085" h="6352794">
                  <a:moveTo>
                    <a:pt x="5584063" y="4382198"/>
                  </a:moveTo>
                  <a:cubicBezTo>
                    <a:pt x="5976302" y="4290060"/>
                    <a:pt x="6424028" y="4283430"/>
                    <a:pt x="6711556" y="4001173"/>
                  </a:cubicBezTo>
                  <a:cubicBezTo>
                    <a:pt x="6906793" y="3809517"/>
                    <a:pt x="6984085" y="3520630"/>
                    <a:pt x="6967181" y="3247580"/>
                  </a:cubicBezTo>
                  <a:cubicBezTo>
                    <a:pt x="6950265" y="2974518"/>
                    <a:pt x="6848906" y="2713698"/>
                    <a:pt x="6729463" y="2467559"/>
                  </a:cubicBezTo>
                  <a:cubicBezTo>
                    <a:pt x="6472961" y="1938960"/>
                    <a:pt x="6126797" y="1454010"/>
                    <a:pt x="5710212" y="1039685"/>
                  </a:cubicBezTo>
                  <a:cubicBezTo>
                    <a:pt x="5664340" y="994067"/>
                    <a:pt x="5616283" y="948372"/>
                    <a:pt x="5557024" y="922414"/>
                  </a:cubicBezTo>
                  <a:cubicBezTo>
                    <a:pt x="5445950" y="873760"/>
                    <a:pt x="5312994" y="904087"/>
                    <a:pt x="5211229" y="970026"/>
                  </a:cubicBezTo>
                  <a:cubicBezTo>
                    <a:pt x="5109464" y="1035964"/>
                    <a:pt x="5014861" y="1136472"/>
                    <a:pt x="4939881" y="1231760"/>
                  </a:cubicBezTo>
                  <a:cubicBezTo>
                    <a:pt x="4855718" y="951255"/>
                    <a:pt x="4714964" y="687857"/>
                    <a:pt x="4528553" y="462000"/>
                  </a:cubicBezTo>
                  <a:cubicBezTo>
                    <a:pt x="4405732" y="313195"/>
                    <a:pt x="4259885" y="178333"/>
                    <a:pt x="4083532" y="100063"/>
                  </a:cubicBezTo>
                  <a:cubicBezTo>
                    <a:pt x="3869626" y="5131"/>
                    <a:pt x="3628021" y="0"/>
                    <a:pt x="3394011" y="1498"/>
                  </a:cubicBezTo>
                  <a:cubicBezTo>
                    <a:pt x="3174251" y="2908"/>
                    <a:pt x="2951962" y="9144"/>
                    <a:pt x="2739898" y="66840"/>
                  </a:cubicBezTo>
                  <a:cubicBezTo>
                    <a:pt x="2448204" y="146215"/>
                    <a:pt x="2191842" y="318249"/>
                    <a:pt x="1941372" y="487527"/>
                  </a:cubicBezTo>
                  <a:cubicBezTo>
                    <a:pt x="1886089" y="524891"/>
                    <a:pt x="1828914" y="564261"/>
                    <a:pt x="1795780" y="622173"/>
                  </a:cubicBezTo>
                  <a:cubicBezTo>
                    <a:pt x="1758378" y="687552"/>
                    <a:pt x="1757108" y="766750"/>
                    <a:pt x="1757502" y="842073"/>
                  </a:cubicBezTo>
                  <a:cubicBezTo>
                    <a:pt x="1759534" y="1233957"/>
                    <a:pt x="1780057" y="1625740"/>
                    <a:pt x="1818983" y="2015693"/>
                  </a:cubicBezTo>
                  <a:cubicBezTo>
                    <a:pt x="1449006" y="1947278"/>
                    <a:pt x="1014336" y="1957108"/>
                    <a:pt x="640639" y="2000758"/>
                  </a:cubicBezTo>
                  <a:cubicBezTo>
                    <a:pt x="609435" y="2004403"/>
                    <a:pt x="576567" y="2009127"/>
                    <a:pt x="551916" y="2028596"/>
                  </a:cubicBezTo>
                  <a:cubicBezTo>
                    <a:pt x="511403" y="2060588"/>
                    <a:pt x="507238" y="2119198"/>
                    <a:pt x="503631" y="2170684"/>
                  </a:cubicBezTo>
                  <a:cubicBezTo>
                    <a:pt x="469265" y="2660231"/>
                    <a:pt x="188201" y="3097416"/>
                    <a:pt x="81813" y="3576498"/>
                  </a:cubicBezTo>
                  <a:cubicBezTo>
                    <a:pt x="41643" y="3757397"/>
                    <a:pt x="26746" y="3942804"/>
                    <a:pt x="11950" y="4127513"/>
                  </a:cubicBezTo>
                  <a:cubicBezTo>
                    <a:pt x="5753" y="4204868"/>
                    <a:pt x="0" y="4285412"/>
                    <a:pt x="28587" y="4357548"/>
                  </a:cubicBezTo>
                  <a:cubicBezTo>
                    <a:pt x="54622" y="4423270"/>
                    <a:pt x="106756" y="4475226"/>
                    <a:pt x="162382" y="4518863"/>
                  </a:cubicBezTo>
                  <a:cubicBezTo>
                    <a:pt x="388290" y="4696054"/>
                    <a:pt x="682015" y="4761395"/>
                    <a:pt x="967816" y="4788763"/>
                  </a:cubicBezTo>
                  <a:cubicBezTo>
                    <a:pt x="1253617" y="4816132"/>
                    <a:pt x="1543583" y="4810836"/>
                    <a:pt x="1824634" y="4869510"/>
                  </a:cubicBezTo>
                  <a:cubicBezTo>
                    <a:pt x="1839506" y="5155336"/>
                    <a:pt x="1957806" y="5441086"/>
                    <a:pt x="2016290" y="5721248"/>
                  </a:cubicBezTo>
                  <a:cubicBezTo>
                    <a:pt x="2034286" y="5807469"/>
                    <a:pt x="2055012" y="5894984"/>
                    <a:pt x="2100948" y="5970130"/>
                  </a:cubicBezTo>
                  <a:cubicBezTo>
                    <a:pt x="2182761" y="6103963"/>
                    <a:pt x="2332812" y="6180125"/>
                    <a:pt x="2481605" y="6229769"/>
                  </a:cubicBezTo>
                  <a:cubicBezTo>
                    <a:pt x="2850337" y="6352794"/>
                    <a:pt x="3247187" y="6352515"/>
                    <a:pt x="3635896" y="6350991"/>
                  </a:cubicBezTo>
                  <a:cubicBezTo>
                    <a:pt x="4094620" y="6349200"/>
                    <a:pt x="4553343" y="6347397"/>
                    <a:pt x="5012067" y="6345606"/>
                  </a:cubicBezTo>
                  <a:cubicBezTo>
                    <a:pt x="5053482" y="6345441"/>
                    <a:pt x="5097666" y="6344475"/>
                    <a:pt x="5131943" y="6321234"/>
                  </a:cubicBezTo>
                  <a:cubicBezTo>
                    <a:pt x="5169979" y="6295453"/>
                    <a:pt x="5186680" y="6248629"/>
                    <a:pt x="5200802" y="6204890"/>
                  </a:cubicBezTo>
                  <a:cubicBezTo>
                    <a:pt x="5394820" y="5603811"/>
                    <a:pt x="5494134" y="5007407"/>
                    <a:pt x="5584063" y="4382198"/>
                  </a:cubicBezTo>
                  <a:close/>
                </a:path>
              </a:pathLst>
            </a:custGeom>
            <a:blipFill>
              <a:blip r:embed="rId2"/>
              <a:stretch>
                <a:fillRect l="-18316" r="-18316"/>
              </a:stretch>
            </a:blipFill>
          </p:spPr>
        </p:sp>
      </p:grpSp>
      <p:sp>
        <p:nvSpPr>
          <p:cNvPr id="5" name="TextBox 5"/>
          <p:cNvSpPr txBox="1"/>
          <p:nvPr/>
        </p:nvSpPr>
        <p:spPr>
          <a:xfrm>
            <a:off x="1028700" y="488633"/>
            <a:ext cx="8644349" cy="1070608"/>
          </a:xfrm>
          <a:prstGeom prst="rect">
            <a:avLst/>
          </a:prstGeom>
        </p:spPr>
        <p:txBody>
          <a:bodyPr lIns="0" tIns="0" rIns="0" bIns="0" rtlCol="0" anchor="t">
            <a:spAutoFit/>
          </a:bodyPr>
          <a:lstStyle/>
          <a:p>
            <a:pPr marL="0" lvl="0" indent="0" algn="l">
              <a:lnSpc>
                <a:spcPts val="7390"/>
              </a:lnSpc>
            </a:pPr>
            <a:r>
              <a:rPr lang="en-US" sz="6972" spc="-209" dirty="0">
                <a:solidFill>
                  <a:srgbClr val="156669"/>
                </a:solidFill>
                <a:latin typeface="Codec Pro ExtraBold"/>
              </a:rPr>
              <a:t>Project Management</a:t>
            </a: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8" presetClass="entr" presetSubtype="32"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amond(out)">
                                      <p:cBhvr>
                                        <p:cTn id="16"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a:off x="83516" y="1529158"/>
            <a:ext cx="7189505" cy="8757842"/>
          </a:xfrm>
          <a:custGeom>
            <a:avLst/>
            <a:gdLst/>
            <a:ahLst/>
            <a:cxnLst/>
            <a:rect l="l" t="t" r="r" b="b"/>
            <a:pathLst>
              <a:path w="7189505" h="8757842">
                <a:moveTo>
                  <a:pt x="0" y="0"/>
                </a:moveTo>
                <a:lnTo>
                  <a:pt x="7189505" y="0"/>
                </a:lnTo>
                <a:lnTo>
                  <a:pt x="7189505" y="8757842"/>
                </a:lnTo>
                <a:lnTo>
                  <a:pt x="0" y="8757842"/>
                </a:lnTo>
                <a:lnTo>
                  <a:pt x="0" y="0"/>
                </a:lnTo>
                <a:close/>
              </a:path>
            </a:pathLst>
          </a:custGeom>
          <a:blipFill>
            <a:blip r:embed="rId2"/>
            <a:stretch>
              <a:fillRect/>
            </a:stretch>
          </a:blipFill>
        </p:spPr>
      </p:sp>
      <p:sp>
        <p:nvSpPr>
          <p:cNvPr id="3" name="Freeform 3"/>
          <p:cNvSpPr/>
          <p:nvPr/>
        </p:nvSpPr>
        <p:spPr>
          <a:xfrm>
            <a:off x="11323933" y="1529158"/>
            <a:ext cx="6964067" cy="8757842"/>
          </a:xfrm>
          <a:custGeom>
            <a:avLst/>
            <a:gdLst/>
            <a:ahLst/>
            <a:cxnLst/>
            <a:rect l="l" t="t" r="r" b="b"/>
            <a:pathLst>
              <a:path w="6964067" h="8757842">
                <a:moveTo>
                  <a:pt x="0" y="0"/>
                </a:moveTo>
                <a:lnTo>
                  <a:pt x="6964067" y="0"/>
                </a:lnTo>
                <a:lnTo>
                  <a:pt x="6964067" y="8757842"/>
                </a:lnTo>
                <a:lnTo>
                  <a:pt x="0" y="8757842"/>
                </a:lnTo>
                <a:lnTo>
                  <a:pt x="0" y="0"/>
                </a:lnTo>
                <a:close/>
              </a:path>
            </a:pathLst>
          </a:custGeom>
          <a:blipFill>
            <a:blip r:embed="rId3"/>
            <a:stretch>
              <a:fillRect/>
            </a:stretch>
          </a:blipFill>
        </p:spPr>
      </p:sp>
      <p:sp>
        <p:nvSpPr>
          <p:cNvPr id="4" name="TextBox 4"/>
          <p:cNvSpPr txBox="1"/>
          <p:nvPr/>
        </p:nvSpPr>
        <p:spPr>
          <a:xfrm>
            <a:off x="7610205" y="5002568"/>
            <a:ext cx="3520238" cy="1610996"/>
          </a:xfrm>
          <a:prstGeom prst="rect">
            <a:avLst/>
          </a:prstGeom>
        </p:spPr>
        <p:txBody>
          <a:bodyPr lIns="0" tIns="0" rIns="0" bIns="0" rtlCol="0" anchor="t">
            <a:spAutoFit/>
          </a:bodyPr>
          <a:lstStyle/>
          <a:p>
            <a:pPr algn="ctr">
              <a:lnSpc>
                <a:spcPts val="6649"/>
              </a:lnSpc>
            </a:pPr>
            <a:r>
              <a:rPr lang="en-US" sz="3799" dirty="0">
                <a:solidFill>
                  <a:srgbClr val="000000"/>
                </a:solidFill>
                <a:latin typeface="Bio Rhyme Expanded Ultra-Bold"/>
              </a:rPr>
              <a:t>MORE </a:t>
            </a:r>
            <a:r>
              <a:rPr lang="en-US" sz="3799" u="sng" dirty="0">
                <a:solidFill>
                  <a:srgbClr val="1E5B82"/>
                </a:solidFill>
                <a:latin typeface="Bio Rhyme Expanded Ultra-Bold"/>
                <a:hlinkClick r:id="rId4" tooltip="https://drive.google.com/drive/folders/1gtVeqUJYNIFG7s8Zrw4HbT-40ap0FXh6?usp=sharing"/>
              </a:rPr>
              <a:t>HERE...</a:t>
            </a:r>
          </a:p>
        </p:txBody>
      </p:sp>
      <p:sp>
        <p:nvSpPr>
          <p:cNvPr id="5" name="TextBox 5"/>
          <p:cNvSpPr txBox="1"/>
          <p:nvPr/>
        </p:nvSpPr>
        <p:spPr>
          <a:xfrm>
            <a:off x="83516" y="-9525"/>
            <a:ext cx="9800736" cy="1070608"/>
          </a:xfrm>
          <a:prstGeom prst="rect">
            <a:avLst/>
          </a:prstGeom>
        </p:spPr>
        <p:txBody>
          <a:bodyPr lIns="0" tIns="0" rIns="0" bIns="0" rtlCol="0" anchor="t">
            <a:spAutoFit/>
          </a:bodyPr>
          <a:lstStyle/>
          <a:p>
            <a:pPr marL="0" lvl="0" indent="0" algn="l">
              <a:lnSpc>
                <a:spcPts val="7390"/>
              </a:lnSpc>
            </a:pPr>
            <a:r>
              <a:rPr lang="en-US" sz="6972" spc="-209" dirty="0">
                <a:solidFill>
                  <a:srgbClr val="156669"/>
                </a:solidFill>
                <a:latin typeface="Codec Pro ExtraBold"/>
              </a:rPr>
              <a:t>Meetings for Echo Team</a:t>
            </a:r>
          </a:p>
        </p:txBody>
      </p:sp>
    </p:spTree>
  </p:cSld>
  <p:clrMapOvr>
    <a:masterClrMapping/>
  </p:clrMapOvr>
  <mc:AlternateContent xmlns:mc="http://schemas.openxmlformats.org/markup-compatibility/2006">
    <mc:Choice xmlns:p14="http://schemas.microsoft.com/office/powerpoint/2010/main" Requires="p14">
      <p:transition spd="slow" p14:dur="175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Horizontal)">
                                      <p:cBhvr>
                                        <p:cTn id="11" dur="500"/>
                                        <p:tgtEl>
                                          <p:spTgt spid="2"/>
                                        </p:tgtEl>
                                      </p:cBhvr>
                                    </p:animEffect>
                                  </p:childTnLst>
                                </p:cTn>
                              </p:par>
                            </p:childTnLst>
                          </p:cTn>
                        </p:par>
                        <p:par>
                          <p:cTn id="12" fill="hold">
                            <p:stCondLst>
                              <p:cond delay="1000"/>
                            </p:stCondLst>
                            <p:childTnLst>
                              <p:par>
                                <p:cTn id="13" presetID="16" presetClass="entr" presetSubtype="26"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Horizontal)">
                                      <p:cBhvr>
                                        <p:cTn id="15" dur="500"/>
                                        <p:tgtEl>
                                          <p:spTgt spid="3"/>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996</Words>
  <Application>Microsoft Office PowerPoint</Application>
  <PresentationFormat>Custom</PresentationFormat>
  <Paragraphs>103</Paragraphs>
  <Slides>17</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17</vt:i4>
      </vt:variant>
    </vt:vector>
  </HeadingPairs>
  <TitlesOfParts>
    <vt:vector size="33" baseType="lpstr">
      <vt:lpstr>Agrandir Bold</vt:lpstr>
      <vt:lpstr>Calibri</vt:lpstr>
      <vt:lpstr>Canva Sans Bold</vt:lpstr>
      <vt:lpstr>BM Hanna</vt:lpstr>
      <vt:lpstr>Public Sans</vt:lpstr>
      <vt:lpstr>Agrandir Medium</vt:lpstr>
      <vt:lpstr>Nourd Light</vt:lpstr>
      <vt:lpstr>Bio Rhyme Expanded Ultra-Bold</vt:lpstr>
      <vt:lpstr>Arial</vt:lpstr>
      <vt:lpstr>Trend Slab Four</vt:lpstr>
      <vt:lpstr>Intro</vt:lpstr>
      <vt:lpstr>Public Sans Bold</vt:lpstr>
      <vt:lpstr>Codec Pro ExtraBold</vt:lpstr>
      <vt:lpstr>Nourd Bold</vt:lpstr>
      <vt:lpstr>TAN Headline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Illustrated Medical Center Presentation</dc:title>
  <dc:creator>ZEYAD</dc:creator>
  <cp:lastModifiedBy>zeyad yaser</cp:lastModifiedBy>
  <cp:revision>9</cp:revision>
  <dcterms:created xsi:type="dcterms:W3CDTF">2006-08-16T00:00:00Z</dcterms:created>
  <dcterms:modified xsi:type="dcterms:W3CDTF">2024-06-08T15:23:25Z</dcterms:modified>
  <dc:identifier>DAGHiTv-zug</dc:identifier>
</cp:coreProperties>
</file>